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4630400" cy="8229600"/>
  <p:notesSz cx="8229600" cy="14630400"/>
  <p:embeddedFontLst>
    <p:embeddedFont>
      <p:font typeface="Petrona Bold" pitchFamily="34" charset="0"/>
      <p:bold r:id="rId26"/>
    </p:embeddedFont>
    <p:embeddedFont>
      <p:font typeface="Petrona Bold" pitchFamily="34" charset="-122"/>
      <p:bold r:id="rId27"/>
    </p:embeddedFont>
    <p:embeddedFont>
      <p:font typeface="Petrona Bold" pitchFamily="34" charset="-120"/>
      <p:bold r:id="rId28"/>
    </p:embeddedFont>
    <p:embeddedFont>
      <p:font typeface="Inter" panose="02000503000000020004" pitchFamily="34" charset="0"/>
      <p:regular r:id="rId29"/>
    </p:embeddedFont>
    <p:embeddedFont>
      <p:font typeface="Inter" panose="02000503000000020004" pitchFamily="34" charset="-122"/>
      <p:regular r:id="rId30"/>
    </p:embeddedFont>
    <p:embeddedFont>
      <p:font typeface="Inter" panose="02000503000000020004" pitchFamily="34" charset="-120"/>
      <p:regular r:id="rId31"/>
    </p:embeddedFont>
    <p:embeddedFont>
      <p:font typeface="Calibri" panose="020F0502020204030204" charset="0"/>
      <p:regular r:id="rId32"/>
      <p:bold r:id="rId33"/>
      <p:italic r:id="rId34"/>
      <p:boldItalic r:id="rId3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862132"/>
            <a:ext cx="9385221" cy="2977039"/>
          </a:xfrm>
          <a:prstGeom prst="rect">
            <a:avLst/>
          </a:prstGeom>
          <a:noFill/>
        </p:spPr>
        <p:txBody>
          <a:bodyPr wrap="square" lIns="0" tIns="0" rIns="0" bIns="0" rtlCol="0" anchor="t"/>
          <a:lstStyle/>
          <a:p>
            <a:pPr marL="0" indent="0">
              <a:lnSpc>
                <a:spcPts val="11700"/>
              </a:lnSpc>
              <a:buNone/>
            </a:pPr>
            <a:r>
              <a:rPr lang="en-US" sz="9350" b="1" kern="0" spc="-188" dirty="0">
                <a:solidFill>
                  <a:srgbClr val="FF8AAF"/>
                </a:solidFill>
                <a:latin typeface="Petrona Bold" pitchFamily="34" charset="0"/>
                <a:ea typeface="Petrona Bold" pitchFamily="34" charset="-122"/>
                <a:cs typeface="Petrona Bold" pitchFamily="34" charset="-120"/>
              </a:rPr>
              <a:t>Hexaware CODE&amp;RISE</a:t>
            </a:r>
            <a:endParaRPr lang="en-US" sz="9350" dirty="0"/>
          </a:p>
        </p:txBody>
      </p:sp>
      <p:sp>
        <p:nvSpPr>
          <p:cNvPr id="4" name="Text 1"/>
          <p:cNvSpPr/>
          <p:nvPr/>
        </p:nvSpPr>
        <p:spPr>
          <a:xfrm>
            <a:off x="793790" y="4179332"/>
            <a:ext cx="8668941" cy="744260"/>
          </a:xfrm>
          <a:prstGeom prst="rect">
            <a:avLst/>
          </a:prstGeom>
          <a:noFill/>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InnovateX_Crescent's RideShare </a:t>
            </a:r>
            <a:endParaRPr lang="en-US" sz="4650" dirty="0"/>
          </a:p>
        </p:txBody>
      </p:sp>
      <p:sp>
        <p:nvSpPr>
          <p:cNvPr id="5" name="Text 2"/>
          <p:cNvSpPr/>
          <p:nvPr/>
        </p:nvSpPr>
        <p:spPr>
          <a:xfrm>
            <a:off x="793790" y="5263753"/>
            <a:ext cx="9385221" cy="1451610"/>
          </a:xfrm>
          <a:prstGeom prst="rect">
            <a:avLst/>
          </a:prstGeom>
          <a:noFill/>
        </p:spPr>
        <p:txBody>
          <a:bodyPr wrap="squar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InnovateX_Crescent presents their innovative RideShare application - a seamless, user-friendly platform for efficient, cost-effective, and environmentally responsible ride-sharing. This solution connects users for carpooling, reducing commuting costs and traffic congestion while contributing to sustainable mobility.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494633"/>
          </a:xfrm>
          <a:prstGeom prst="rect">
            <a:avLst/>
          </a:prstGeom>
        </p:spPr>
      </p:pic>
      <p:sp>
        <p:nvSpPr>
          <p:cNvPr id="3" name="Text 0"/>
          <p:cNvSpPr/>
          <p:nvPr/>
        </p:nvSpPr>
        <p:spPr>
          <a:xfrm>
            <a:off x="698659" y="548997"/>
            <a:ext cx="7746683" cy="1309926"/>
          </a:xfrm>
          <a:prstGeom prst="rect">
            <a:avLst/>
          </a:prstGeom>
          <a:noFill/>
        </p:spPr>
        <p:txBody>
          <a:bodyPr wrap="square" lIns="0" tIns="0" rIns="0" bIns="0" rtlCol="0" anchor="t"/>
          <a:lstStyle/>
          <a:p>
            <a:pPr marL="0" indent="0">
              <a:lnSpc>
                <a:spcPts val="5150"/>
              </a:lnSpc>
              <a:buNone/>
            </a:pPr>
            <a:r>
              <a:rPr lang="en-US" sz="4100" b="1" kern="0" spc="-83" dirty="0">
                <a:solidFill>
                  <a:srgbClr val="FF8AAF"/>
                </a:solidFill>
                <a:latin typeface="Petrona Bold" pitchFamily="34" charset="0"/>
                <a:ea typeface="Petrona Bold" pitchFamily="34" charset="-122"/>
                <a:cs typeface="Petrona Bold" pitchFamily="34" charset="-120"/>
              </a:rPr>
              <a:t>Functional Architecture - Admin Flow</a:t>
            </a:r>
            <a:endParaRPr lang="en-US" sz="4100" dirty="0"/>
          </a:p>
        </p:txBody>
      </p:sp>
      <p:sp>
        <p:nvSpPr>
          <p:cNvPr id="4" name="Text 1"/>
          <p:cNvSpPr/>
          <p:nvPr/>
        </p:nvSpPr>
        <p:spPr>
          <a:xfrm>
            <a:off x="698659" y="2158365"/>
            <a:ext cx="7746683" cy="958334"/>
          </a:xfrm>
          <a:prstGeom prst="rect">
            <a:avLst/>
          </a:prstGeom>
          <a:noFill/>
        </p:spPr>
        <p:txBody>
          <a:bodyPr wrap="square" lIns="0" tIns="0" rIns="0" bIns="0" rtlCol="0" anchor="t"/>
          <a:lstStyle/>
          <a:p>
            <a:pPr marL="0" indent="0">
              <a:lnSpc>
                <a:spcPts val="2500"/>
              </a:lnSpc>
              <a:buNone/>
            </a:pPr>
            <a:r>
              <a:rPr lang="en-US" sz="1550" kern="0" spc="-31" dirty="0">
                <a:solidFill>
                  <a:srgbClr val="E0D6DE"/>
                </a:solidFill>
                <a:latin typeface="Inter" panose="02000503000000020004" pitchFamily="34" charset="0"/>
                <a:ea typeface="Inter" panose="02000503000000020004" pitchFamily="34" charset="-122"/>
                <a:cs typeface="Inter" panose="02000503000000020004" pitchFamily="34" charset="-120"/>
              </a:rPr>
              <a:t>The RideShare admin interface empowers platform oversight. Admins can monitor metrics, troubleshoot issues, and ensure reliable operations. They have tools to manage users, drivers, and fleet records to maintain the ecosystem.</a:t>
            </a:r>
            <a:endParaRPr lang="en-US" sz="1550" dirty="0"/>
          </a:p>
        </p:txBody>
      </p:sp>
      <p:pic>
        <p:nvPicPr>
          <p:cNvPr id="5" name="Image 1" descr="preencoded.png"/>
          <p:cNvPicPr>
            <a:picLocks noChangeAspect="1"/>
          </p:cNvPicPr>
          <p:nvPr/>
        </p:nvPicPr>
        <p:blipFill>
          <a:blip r:embed="rId2"/>
          <a:stretch>
            <a:fillRect/>
          </a:stretch>
        </p:blipFill>
        <p:spPr>
          <a:xfrm>
            <a:off x="698659" y="3341251"/>
            <a:ext cx="7746683" cy="46043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78318"/>
            <a:ext cx="13042821" cy="1488519"/>
          </a:xfrm>
          <a:prstGeom prst="rect">
            <a:avLst/>
          </a:prstGeom>
          <a:noFill/>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User Interface: Designed for Efficiency, Crafted for Users</a:t>
            </a:r>
            <a:endParaRPr lang="en-US" sz="4650" dirty="0"/>
          </a:p>
        </p:txBody>
      </p:sp>
      <p:sp>
        <p:nvSpPr>
          <p:cNvPr id="3" name="Text 1"/>
          <p:cNvSpPr/>
          <p:nvPr/>
        </p:nvSpPr>
        <p:spPr>
          <a:xfrm>
            <a:off x="793790" y="3833813"/>
            <a:ext cx="3294340"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Consistency &amp; Simplicity</a:t>
            </a:r>
            <a:endParaRPr lang="en-US" sz="2300" dirty="0"/>
          </a:p>
        </p:txBody>
      </p:sp>
      <p:sp>
        <p:nvSpPr>
          <p:cNvPr id="4" name="Text 2"/>
          <p:cNvSpPr/>
          <p:nvPr/>
        </p:nvSpPr>
        <p:spPr>
          <a:xfrm>
            <a:off x="793790" y="4432697"/>
            <a:ext cx="3978116" cy="1814513"/>
          </a:xfrm>
          <a:prstGeom prst="rect">
            <a:avLst/>
          </a:prstGeom>
          <a:noFill/>
        </p:spPr>
        <p:txBody>
          <a:bodyPr wrap="squar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Our user interface follows a unified design language, with a minimalist aesthetic and predictable navigation, ensuring a seamless and intuitive experience.</a:t>
            </a:r>
            <a:endParaRPr lang="en-US" sz="1750" dirty="0"/>
          </a:p>
        </p:txBody>
      </p:sp>
      <p:sp>
        <p:nvSpPr>
          <p:cNvPr id="5" name="Text 3"/>
          <p:cNvSpPr/>
          <p:nvPr/>
        </p:nvSpPr>
        <p:spPr>
          <a:xfrm>
            <a:off x="5332928" y="3833813"/>
            <a:ext cx="3188018"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Accessibility &amp; Usability</a:t>
            </a:r>
            <a:endParaRPr lang="en-US" sz="2300" dirty="0"/>
          </a:p>
        </p:txBody>
      </p:sp>
      <p:sp>
        <p:nvSpPr>
          <p:cNvPr id="6" name="Text 4"/>
          <p:cNvSpPr/>
          <p:nvPr/>
        </p:nvSpPr>
        <p:spPr>
          <a:xfrm>
            <a:off x="5332928" y="4432697"/>
            <a:ext cx="3978116" cy="1451610"/>
          </a:xfrm>
          <a:prstGeom prst="rect">
            <a:avLst/>
          </a:prstGeom>
          <a:noFill/>
        </p:spPr>
        <p:txBody>
          <a:bodyPr wrap="squar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RideShare prioritizes accessibility, with high-contrast UI, readable fonts, clear visual cues, and full support for keyboard and screen reader inputs.</a:t>
            </a:r>
            <a:endParaRPr lang="en-US" sz="1750" dirty="0"/>
          </a:p>
        </p:txBody>
      </p:sp>
      <p:sp>
        <p:nvSpPr>
          <p:cNvPr id="7" name="Text 5"/>
          <p:cNvSpPr/>
          <p:nvPr/>
        </p:nvSpPr>
        <p:spPr>
          <a:xfrm>
            <a:off x="9872067" y="3833813"/>
            <a:ext cx="3035498"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Material UI Integration</a:t>
            </a:r>
            <a:endParaRPr lang="en-US" sz="2300" dirty="0"/>
          </a:p>
        </p:txBody>
      </p:sp>
      <p:sp>
        <p:nvSpPr>
          <p:cNvPr id="8" name="Text 6"/>
          <p:cNvSpPr/>
          <p:nvPr/>
        </p:nvSpPr>
        <p:spPr>
          <a:xfrm>
            <a:off x="9872067" y="4432697"/>
            <a:ext cx="3978116" cy="1814513"/>
          </a:xfrm>
          <a:prstGeom prst="rect">
            <a:avLst/>
          </a:prstGeom>
          <a:noFill/>
        </p:spPr>
        <p:txBody>
          <a:bodyPr wrap="squar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By leveraging the power of Material UI, we deliver a responsive, customizable, and pre-built component library, optimizing for both efficiency and user delight.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2358" y="607933"/>
            <a:ext cx="7036594" cy="724138"/>
          </a:xfrm>
          <a:prstGeom prst="rect">
            <a:avLst/>
          </a:prstGeom>
          <a:noFill/>
        </p:spPr>
        <p:txBody>
          <a:bodyPr wrap="none" lIns="0" tIns="0" rIns="0" bIns="0" rtlCol="0" anchor="t"/>
          <a:lstStyle/>
          <a:p>
            <a:pPr marL="0" indent="0">
              <a:lnSpc>
                <a:spcPts val="5700"/>
              </a:lnSpc>
              <a:buNone/>
            </a:pPr>
            <a:r>
              <a:rPr lang="en-US" sz="4550" b="1" kern="0" spc="-91" dirty="0">
                <a:solidFill>
                  <a:srgbClr val="FF8AAF"/>
                </a:solidFill>
                <a:latin typeface="Petrona Bold" pitchFamily="34" charset="0"/>
                <a:ea typeface="Petrona Bold" pitchFamily="34" charset="-122"/>
                <a:cs typeface="Petrona Bold" pitchFamily="34" charset="-120"/>
              </a:rPr>
              <a:t>User Journey: Joining a Ride</a:t>
            </a:r>
            <a:endParaRPr lang="en-US" sz="4550" dirty="0"/>
          </a:p>
        </p:txBody>
      </p:sp>
      <p:sp>
        <p:nvSpPr>
          <p:cNvPr id="3" name="Shape 1"/>
          <p:cNvSpPr/>
          <p:nvPr/>
        </p:nvSpPr>
        <p:spPr>
          <a:xfrm>
            <a:off x="7299960" y="1773436"/>
            <a:ext cx="30480" cy="5848231"/>
          </a:xfrm>
          <a:prstGeom prst="roundRect">
            <a:avLst>
              <a:gd name="adj" fmla="val 304110"/>
            </a:avLst>
          </a:prstGeom>
          <a:solidFill>
            <a:srgbClr val="48367C"/>
          </a:solidFill>
        </p:spPr>
      </p:sp>
      <p:sp>
        <p:nvSpPr>
          <p:cNvPr id="4" name="Shape 2"/>
          <p:cNvSpPr/>
          <p:nvPr/>
        </p:nvSpPr>
        <p:spPr>
          <a:xfrm>
            <a:off x="6325076" y="2254687"/>
            <a:ext cx="772358" cy="30480"/>
          </a:xfrm>
          <a:prstGeom prst="roundRect">
            <a:avLst>
              <a:gd name="adj" fmla="val 304110"/>
            </a:avLst>
          </a:prstGeom>
          <a:solidFill>
            <a:srgbClr val="48367C"/>
          </a:solidFill>
        </p:spPr>
      </p:sp>
      <p:sp>
        <p:nvSpPr>
          <p:cNvPr id="5" name="Shape 3"/>
          <p:cNvSpPr/>
          <p:nvPr/>
        </p:nvSpPr>
        <p:spPr>
          <a:xfrm>
            <a:off x="7066955" y="2021681"/>
            <a:ext cx="496491" cy="496491"/>
          </a:xfrm>
          <a:prstGeom prst="roundRect">
            <a:avLst>
              <a:gd name="adj" fmla="val 18670"/>
            </a:avLst>
          </a:prstGeom>
          <a:solidFill>
            <a:srgbClr val="2F1D63"/>
          </a:solidFill>
          <a:ln w="7620">
            <a:solidFill>
              <a:srgbClr val="48367C"/>
            </a:solidFill>
            <a:prstDash val="solid"/>
          </a:ln>
        </p:spPr>
      </p:sp>
      <p:sp>
        <p:nvSpPr>
          <p:cNvPr id="6" name="Text 4"/>
          <p:cNvSpPr/>
          <p:nvPr/>
        </p:nvSpPr>
        <p:spPr>
          <a:xfrm>
            <a:off x="7244239" y="2096095"/>
            <a:ext cx="141803"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1</a:t>
            </a:r>
            <a:endParaRPr lang="en-US" sz="2700" dirty="0"/>
          </a:p>
        </p:txBody>
      </p:sp>
      <p:sp>
        <p:nvSpPr>
          <p:cNvPr id="7" name="Text 5"/>
          <p:cNvSpPr/>
          <p:nvPr/>
        </p:nvSpPr>
        <p:spPr>
          <a:xfrm>
            <a:off x="3204924" y="1994059"/>
            <a:ext cx="2896553" cy="362069"/>
          </a:xfrm>
          <a:prstGeom prst="rect">
            <a:avLst/>
          </a:prstGeom>
          <a:noFill/>
        </p:spPr>
        <p:txBody>
          <a:bodyPr wrap="none" lIns="0" tIns="0" rIns="0" bIns="0" rtlCol="0" anchor="t"/>
          <a:lstStyle/>
          <a:p>
            <a:pPr marL="0" indent="0" algn="r">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1</a:t>
            </a:r>
            <a:endParaRPr lang="en-US" sz="2250" dirty="0"/>
          </a:p>
        </p:txBody>
      </p:sp>
      <p:sp>
        <p:nvSpPr>
          <p:cNvPr id="8" name="Text 6"/>
          <p:cNvSpPr/>
          <p:nvPr/>
        </p:nvSpPr>
        <p:spPr>
          <a:xfrm>
            <a:off x="772358" y="2488525"/>
            <a:ext cx="5329118" cy="353139"/>
          </a:xfrm>
          <a:prstGeom prst="rect">
            <a:avLst/>
          </a:prstGeom>
          <a:noFill/>
        </p:spPr>
        <p:txBody>
          <a:bodyPr wrap="none" lIns="0" tIns="0" rIns="0" bIns="0" rtlCol="0" anchor="t"/>
          <a:lstStyle/>
          <a:p>
            <a:pPr marL="0" indent="0" algn="r">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Create an account or log in to find available rides.</a:t>
            </a:r>
            <a:endParaRPr lang="en-US" sz="1700" dirty="0"/>
          </a:p>
        </p:txBody>
      </p:sp>
      <p:sp>
        <p:nvSpPr>
          <p:cNvPr id="9" name="Shape 7"/>
          <p:cNvSpPr/>
          <p:nvPr/>
        </p:nvSpPr>
        <p:spPr>
          <a:xfrm>
            <a:off x="7532965" y="3358039"/>
            <a:ext cx="772358" cy="30480"/>
          </a:xfrm>
          <a:prstGeom prst="roundRect">
            <a:avLst>
              <a:gd name="adj" fmla="val 304110"/>
            </a:avLst>
          </a:prstGeom>
          <a:solidFill>
            <a:srgbClr val="48367C"/>
          </a:solidFill>
        </p:spPr>
      </p:sp>
      <p:sp>
        <p:nvSpPr>
          <p:cNvPr id="10" name="Shape 8"/>
          <p:cNvSpPr/>
          <p:nvPr/>
        </p:nvSpPr>
        <p:spPr>
          <a:xfrm>
            <a:off x="7066955" y="3125033"/>
            <a:ext cx="496491" cy="496491"/>
          </a:xfrm>
          <a:prstGeom prst="roundRect">
            <a:avLst>
              <a:gd name="adj" fmla="val 18670"/>
            </a:avLst>
          </a:prstGeom>
          <a:solidFill>
            <a:srgbClr val="2F1D63"/>
          </a:solidFill>
          <a:ln w="7620">
            <a:solidFill>
              <a:srgbClr val="48367C"/>
            </a:solidFill>
            <a:prstDash val="solid"/>
          </a:ln>
        </p:spPr>
      </p:sp>
      <p:sp>
        <p:nvSpPr>
          <p:cNvPr id="11" name="Text 9"/>
          <p:cNvSpPr/>
          <p:nvPr/>
        </p:nvSpPr>
        <p:spPr>
          <a:xfrm>
            <a:off x="7220069" y="3199448"/>
            <a:ext cx="190143"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2</a:t>
            </a:r>
            <a:endParaRPr lang="en-US" sz="2700" dirty="0"/>
          </a:p>
        </p:txBody>
      </p:sp>
      <p:sp>
        <p:nvSpPr>
          <p:cNvPr id="12" name="Text 10"/>
          <p:cNvSpPr/>
          <p:nvPr/>
        </p:nvSpPr>
        <p:spPr>
          <a:xfrm>
            <a:off x="8528923" y="3097411"/>
            <a:ext cx="2896553" cy="362069"/>
          </a:xfrm>
          <a:prstGeom prst="rect">
            <a:avLst/>
          </a:prstGeom>
          <a:noFill/>
        </p:spPr>
        <p:txBody>
          <a:bodyPr wrap="none" lIns="0" tIns="0" rIns="0" bIns="0" rtlCol="0" anchor="t"/>
          <a:lstStyle/>
          <a:p>
            <a:pPr marL="0" indent="0" algn="l">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2</a:t>
            </a:r>
            <a:endParaRPr lang="en-US" sz="2250" dirty="0"/>
          </a:p>
        </p:txBody>
      </p:sp>
      <p:sp>
        <p:nvSpPr>
          <p:cNvPr id="13" name="Text 11"/>
          <p:cNvSpPr/>
          <p:nvPr/>
        </p:nvSpPr>
        <p:spPr>
          <a:xfrm>
            <a:off x="8528923" y="3591878"/>
            <a:ext cx="5329118" cy="706279"/>
          </a:xfrm>
          <a:prstGeom prst="rect">
            <a:avLst/>
          </a:prstGeom>
          <a:noFill/>
        </p:spPr>
        <p:txBody>
          <a:bodyPr wrap="square" lIns="0" tIns="0" rIns="0" bIns="0" rtlCol="0" anchor="t"/>
          <a:lstStyle/>
          <a:p>
            <a:pPr marL="0" indent="0" algn="l">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Browse rides using our smart ride-matching algorithms.</a:t>
            </a:r>
            <a:endParaRPr lang="en-US" sz="1700" dirty="0"/>
          </a:p>
        </p:txBody>
      </p:sp>
      <p:sp>
        <p:nvSpPr>
          <p:cNvPr id="14" name="Shape 12"/>
          <p:cNvSpPr/>
          <p:nvPr/>
        </p:nvSpPr>
        <p:spPr>
          <a:xfrm>
            <a:off x="6325076" y="4351139"/>
            <a:ext cx="772358" cy="30480"/>
          </a:xfrm>
          <a:prstGeom prst="roundRect">
            <a:avLst>
              <a:gd name="adj" fmla="val 304110"/>
            </a:avLst>
          </a:prstGeom>
          <a:solidFill>
            <a:srgbClr val="48367C"/>
          </a:solidFill>
        </p:spPr>
      </p:sp>
      <p:sp>
        <p:nvSpPr>
          <p:cNvPr id="15" name="Shape 13"/>
          <p:cNvSpPr/>
          <p:nvPr/>
        </p:nvSpPr>
        <p:spPr>
          <a:xfrm>
            <a:off x="7066955" y="4118134"/>
            <a:ext cx="496491" cy="496491"/>
          </a:xfrm>
          <a:prstGeom prst="roundRect">
            <a:avLst>
              <a:gd name="adj" fmla="val 18670"/>
            </a:avLst>
          </a:prstGeom>
          <a:solidFill>
            <a:srgbClr val="2F1D63"/>
          </a:solidFill>
          <a:ln w="7620">
            <a:solidFill>
              <a:srgbClr val="48367C"/>
            </a:solidFill>
            <a:prstDash val="solid"/>
          </a:ln>
        </p:spPr>
      </p:sp>
      <p:sp>
        <p:nvSpPr>
          <p:cNvPr id="16" name="Text 14"/>
          <p:cNvSpPr/>
          <p:nvPr/>
        </p:nvSpPr>
        <p:spPr>
          <a:xfrm>
            <a:off x="7220307" y="4192548"/>
            <a:ext cx="189786"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3</a:t>
            </a:r>
            <a:endParaRPr lang="en-US" sz="2700" dirty="0"/>
          </a:p>
        </p:txBody>
      </p:sp>
      <p:sp>
        <p:nvSpPr>
          <p:cNvPr id="17" name="Text 15"/>
          <p:cNvSpPr/>
          <p:nvPr/>
        </p:nvSpPr>
        <p:spPr>
          <a:xfrm>
            <a:off x="3204924" y="4090511"/>
            <a:ext cx="2896553" cy="362069"/>
          </a:xfrm>
          <a:prstGeom prst="rect">
            <a:avLst/>
          </a:prstGeom>
          <a:noFill/>
        </p:spPr>
        <p:txBody>
          <a:bodyPr wrap="none" lIns="0" tIns="0" rIns="0" bIns="0" rtlCol="0" anchor="t"/>
          <a:lstStyle/>
          <a:p>
            <a:pPr marL="0" indent="0" algn="r">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3</a:t>
            </a:r>
            <a:endParaRPr lang="en-US" sz="2250" dirty="0"/>
          </a:p>
        </p:txBody>
      </p:sp>
      <p:sp>
        <p:nvSpPr>
          <p:cNvPr id="18" name="Text 16"/>
          <p:cNvSpPr/>
          <p:nvPr/>
        </p:nvSpPr>
        <p:spPr>
          <a:xfrm>
            <a:off x="772358" y="4584978"/>
            <a:ext cx="5329118" cy="706279"/>
          </a:xfrm>
          <a:prstGeom prst="rect">
            <a:avLst/>
          </a:prstGeom>
          <a:noFill/>
        </p:spPr>
        <p:txBody>
          <a:bodyPr wrap="square" lIns="0" tIns="0" rIns="0" bIns="0" rtlCol="0" anchor="t"/>
          <a:lstStyle/>
          <a:p>
            <a:pPr marL="0" indent="0" algn="r">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Confirm the ride and receive all necessary notifications.</a:t>
            </a:r>
            <a:endParaRPr lang="en-US" sz="1700" dirty="0"/>
          </a:p>
        </p:txBody>
      </p:sp>
      <p:sp>
        <p:nvSpPr>
          <p:cNvPr id="19" name="Shape 17"/>
          <p:cNvSpPr/>
          <p:nvPr/>
        </p:nvSpPr>
        <p:spPr>
          <a:xfrm>
            <a:off x="7532965" y="5344239"/>
            <a:ext cx="772358" cy="30480"/>
          </a:xfrm>
          <a:prstGeom prst="roundRect">
            <a:avLst>
              <a:gd name="adj" fmla="val 304110"/>
            </a:avLst>
          </a:prstGeom>
          <a:solidFill>
            <a:srgbClr val="48367C"/>
          </a:solidFill>
        </p:spPr>
      </p:sp>
      <p:sp>
        <p:nvSpPr>
          <p:cNvPr id="20" name="Shape 18"/>
          <p:cNvSpPr/>
          <p:nvPr/>
        </p:nvSpPr>
        <p:spPr>
          <a:xfrm>
            <a:off x="7066955" y="5111234"/>
            <a:ext cx="496491" cy="496491"/>
          </a:xfrm>
          <a:prstGeom prst="roundRect">
            <a:avLst>
              <a:gd name="adj" fmla="val 18670"/>
            </a:avLst>
          </a:prstGeom>
          <a:solidFill>
            <a:srgbClr val="2F1D63"/>
          </a:solidFill>
          <a:ln w="7620">
            <a:solidFill>
              <a:srgbClr val="48367C"/>
            </a:solidFill>
            <a:prstDash val="solid"/>
          </a:ln>
        </p:spPr>
      </p:sp>
      <p:sp>
        <p:nvSpPr>
          <p:cNvPr id="21" name="Text 19"/>
          <p:cNvSpPr/>
          <p:nvPr/>
        </p:nvSpPr>
        <p:spPr>
          <a:xfrm>
            <a:off x="7224951" y="5185648"/>
            <a:ext cx="180380"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4</a:t>
            </a:r>
            <a:endParaRPr lang="en-US" sz="2700" dirty="0"/>
          </a:p>
        </p:txBody>
      </p:sp>
      <p:sp>
        <p:nvSpPr>
          <p:cNvPr id="22" name="Text 20"/>
          <p:cNvSpPr/>
          <p:nvPr/>
        </p:nvSpPr>
        <p:spPr>
          <a:xfrm>
            <a:off x="8528923" y="5083612"/>
            <a:ext cx="2896553" cy="362069"/>
          </a:xfrm>
          <a:prstGeom prst="rect">
            <a:avLst/>
          </a:prstGeom>
          <a:noFill/>
        </p:spPr>
        <p:txBody>
          <a:bodyPr wrap="none" lIns="0" tIns="0" rIns="0" bIns="0" rtlCol="0" anchor="t"/>
          <a:lstStyle/>
          <a:p>
            <a:pPr marL="0" indent="0" algn="l">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4</a:t>
            </a:r>
            <a:endParaRPr lang="en-US" sz="2250" dirty="0"/>
          </a:p>
        </p:txBody>
      </p:sp>
      <p:sp>
        <p:nvSpPr>
          <p:cNvPr id="23" name="Text 21"/>
          <p:cNvSpPr/>
          <p:nvPr/>
        </p:nvSpPr>
        <p:spPr>
          <a:xfrm>
            <a:off x="8528923" y="5578078"/>
            <a:ext cx="5329118" cy="706279"/>
          </a:xfrm>
          <a:prstGeom prst="rect">
            <a:avLst/>
          </a:prstGeom>
          <a:noFill/>
        </p:spPr>
        <p:txBody>
          <a:bodyPr wrap="square" lIns="0" tIns="0" rIns="0" bIns="0" rtlCol="0" anchor="t"/>
          <a:lstStyle/>
          <a:p>
            <a:pPr marL="0" indent="0" algn="l">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Complete the ride, make payment, and leave feedback.</a:t>
            </a:r>
            <a:endParaRPr lang="en-US" sz="1700" dirty="0"/>
          </a:p>
        </p:txBody>
      </p:sp>
      <p:sp>
        <p:nvSpPr>
          <p:cNvPr id="24" name="Shape 22"/>
          <p:cNvSpPr/>
          <p:nvPr/>
        </p:nvSpPr>
        <p:spPr>
          <a:xfrm>
            <a:off x="6325076" y="6337340"/>
            <a:ext cx="772358" cy="30480"/>
          </a:xfrm>
          <a:prstGeom prst="roundRect">
            <a:avLst>
              <a:gd name="adj" fmla="val 304110"/>
            </a:avLst>
          </a:prstGeom>
          <a:solidFill>
            <a:srgbClr val="48367C"/>
          </a:solidFill>
        </p:spPr>
      </p:sp>
      <p:sp>
        <p:nvSpPr>
          <p:cNvPr id="25" name="Shape 23"/>
          <p:cNvSpPr/>
          <p:nvPr/>
        </p:nvSpPr>
        <p:spPr>
          <a:xfrm>
            <a:off x="7066955" y="6104334"/>
            <a:ext cx="496491" cy="496491"/>
          </a:xfrm>
          <a:prstGeom prst="roundRect">
            <a:avLst>
              <a:gd name="adj" fmla="val 18670"/>
            </a:avLst>
          </a:prstGeom>
          <a:solidFill>
            <a:srgbClr val="2F1D63"/>
          </a:solidFill>
          <a:ln w="7620">
            <a:solidFill>
              <a:srgbClr val="48367C"/>
            </a:solidFill>
            <a:prstDash val="solid"/>
          </a:ln>
        </p:spPr>
      </p:sp>
      <p:sp>
        <p:nvSpPr>
          <p:cNvPr id="26" name="Text 24"/>
          <p:cNvSpPr/>
          <p:nvPr/>
        </p:nvSpPr>
        <p:spPr>
          <a:xfrm>
            <a:off x="7219950" y="6178748"/>
            <a:ext cx="190500"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5</a:t>
            </a:r>
            <a:endParaRPr lang="en-US" sz="2700" dirty="0"/>
          </a:p>
        </p:txBody>
      </p:sp>
      <p:sp>
        <p:nvSpPr>
          <p:cNvPr id="27" name="Text 25"/>
          <p:cNvSpPr/>
          <p:nvPr/>
        </p:nvSpPr>
        <p:spPr>
          <a:xfrm>
            <a:off x="3204924" y="6076712"/>
            <a:ext cx="2896553" cy="362069"/>
          </a:xfrm>
          <a:prstGeom prst="rect">
            <a:avLst/>
          </a:prstGeom>
          <a:noFill/>
        </p:spPr>
        <p:txBody>
          <a:bodyPr wrap="none" lIns="0" tIns="0" rIns="0" bIns="0" rtlCol="0" anchor="t"/>
          <a:lstStyle/>
          <a:p>
            <a:pPr marL="0" indent="0" algn="r">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5</a:t>
            </a:r>
            <a:endParaRPr lang="en-US" sz="2250" dirty="0"/>
          </a:p>
        </p:txBody>
      </p:sp>
      <p:sp>
        <p:nvSpPr>
          <p:cNvPr id="28" name="Text 26"/>
          <p:cNvSpPr/>
          <p:nvPr/>
        </p:nvSpPr>
        <p:spPr>
          <a:xfrm>
            <a:off x="772358" y="6571178"/>
            <a:ext cx="5329118" cy="706279"/>
          </a:xfrm>
          <a:prstGeom prst="rect">
            <a:avLst/>
          </a:prstGeom>
          <a:noFill/>
        </p:spPr>
        <p:txBody>
          <a:bodyPr wrap="square" lIns="0" tIns="0" rIns="0" bIns="0" rtlCol="0" anchor="t"/>
          <a:lstStyle/>
          <a:p>
            <a:pPr marL="0" indent="0" algn="r">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Repeat the process to discover more convenient rides.</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2358" y="607933"/>
            <a:ext cx="7106126" cy="724138"/>
          </a:xfrm>
          <a:prstGeom prst="rect">
            <a:avLst/>
          </a:prstGeom>
          <a:noFill/>
        </p:spPr>
        <p:txBody>
          <a:bodyPr wrap="none" lIns="0" tIns="0" rIns="0" bIns="0" rtlCol="0" anchor="t"/>
          <a:lstStyle/>
          <a:p>
            <a:pPr marL="0" indent="0">
              <a:lnSpc>
                <a:spcPts val="5700"/>
              </a:lnSpc>
              <a:buNone/>
            </a:pPr>
            <a:r>
              <a:rPr lang="en-US" sz="4550" b="1" kern="0" spc="-91" dirty="0">
                <a:solidFill>
                  <a:srgbClr val="FF8AAF"/>
                </a:solidFill>
                <a:latin typeface="Petrona Bold" pitchFamily="34" charset="0"/>
                <a:ea typeface="Petrona Bold" pitchFamily="34" charset="-122"/>
                <a:cs typeface="Petrona Bold" pitchFamily="34" charset="-120"/>
              </a:rPr>
              <a:t>User Journey: Posting a Ride</a:t>
            </a:r>
            <a:endParaRPr lang="en-US" sz="4550" dirty="0"/>
          </a:p>
        </p:txBody>
      </p:sp>
      <p:sp>
        <p:nvSpPr>
          <p:cNvPr id="3" name="Shape 1"/>
          <p:cNvSpPr/>
          <p:nvPr/>
        </p:nvSpPr>
        <p:spPr>
          <a:xfrm>
            <a:off x="7299960" y="1773436"/>
            <a:ext cx="30480" cy="5848231"/>
          </a:xfrm>
          <a:prstGeom prst="roundRect">
            <a:avLst>
              <a:gd name="adj" fmla="val 304110"/>
            </a:avLst>
          </a:prstGeom>
          <a:solidFill>
            <a:srgbClr val="48367C"/>
          </a:solidFill>
        </p:spPr>
      </p:sp>
      <p:sp>
        <p:nvSpPr>
          <p:cNvPr id="4" name="Shape 2"/>
          <p:cNvSpPr/>
          <p:nvPr/>
        </p:nvSpPr>
        <p:spPr>
          <a:xfrm>
            <a:off x="6325076" y="2254687"/>
            <a:ext cx="772358" cy="30480"/>
          </a:xfrm>
          <a:prstGeom prst="roundRect">
            <a:avLst>
              <a:gd name="adj" fmla="val 304110"/>
            </a:avLst>
          </a:prstGeom>
          <a:solidFill>
            <a:srgbClr val="48367C"/>
          </a:solidFill>
        </p:spPr>
      </p:sp>
      <p:sp>
        <p:nvSpPr>
          <p:cNvPr id="5" name="Shape 3"/>
          <p:cNvSpPr/>
          <p:nvPr/>
        </p:nvSpPr>
        <p:spPr>
          <a:xfrm>
            <a:off x="7066955" y="2021681"/>
            <a:ext cx="496491" cy="496491"/>
          </a:xfrm>
          <a:prstGeom prst="roundRect">
            <a:avLst>
              <a:gd name="adj" fmla="val 18670"/>
            </a:avLst>
          </a:prstGeom>
          <a:solidFill>
            <a:srgbClr val="2F1D63"/>
          </a:solidFill>
          <a:ln w="7620">
            <a:solidFill>
              <a:srgbClr val="48367C"/>
            </a:solidFill>
            <a:prstDash val="solid"/>
          </a:ln>
        </p:spPr>
      </p:sp>
      <p:sp>
        <p:nvSpPr>
          <p:cNvPr id="6" name="Text 4"/>
          <p:cNvSpPr/>
          <p:nvPr/>
        </p:nvSpPr>
        <p:spPr>
          <a:xfrm>
            <a:off x="7244239" y="2096095"/>
            <a:ext cx="141803"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1</a:t>
            </a:r>
            <a:endParaRPr lang="en-US" sz="2700" dirty="0"/>
          </a:p>
        </p:txBody>
      </p:sp>
      <p:sp>
        <p:nvSpPr>
          <p:cNvPr id="7" name="Text 5"/>
          <p:cNvSpPr/>
          <p:nvPr/>
        </p:nvSpPr>
        <p:spPr>
          <a:xfrm>
            <a:off x="3204924" y="1994059"/>
            <a:ext cx="2896553" cy="362069"/>
          </a:xfrm>
          <a:prstGeom prst="rect">
            <a:avLst/>
          </a:prstGeom>
          <a:noFill/>
        </p:spPr>
        <p:txBody>
          <a:bodyPr wrap="none" lIns="0" tIns="0" rIns="0" bIns="0" rtlCol="0" anchor="t"/>
          <a:lstStyle/>
          <a:p>
            <a:pPr marL="0" indent="0" algn="r">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1</a:t>
            </a:r>
            <a:endParaRPr lang="en-US" sz="2250" dirty="0"/>
          </a:p>
        </p:txBody>
      </p:sp>
      <p:sp>
        <p:nvSpPr>
          <p:cNvPr id="8" name="Text 6"/>
          <p:cNvSpPr/>
          <p:nvPr/>
        </p:nvSpPr>
        <p:spPr>
          <a:xfrm>
            <a:off x="772358" y="2488525"/>
            <a:ext cx="5329118" cy="353139"/>
          </a:xfrm>
          <a:prstGeom prst="rect">
            <a:avLst/>
          </a:prstGeom>
          <a:noFill/>
        </p:spPr>
        <p:txBody>
          <a:bodyPr wrap="none" lIns="0" tIns="0" rIns="0" bIns="0" rtlCol="0" anchor="t"/>
          <a:lstStyle/>
          <a:p>
            <a:pPr marL="0" indent="0" algn="r">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Create an account or log in to post a new ride.</a:t>
            </a:r>
            <a:endParaRPr lang="en-US" sz="1700" dirty="0"/>
          </a:p>
        </p:txBody>
      </p:sp>
      <p:sp>
        <p:nvSpPr>
          <p:cNvPr id="9" name="Shape 7"/>
          <p:cNvSpPr/>
          <p:nvPr/>
        </p:nvSpPr>
        <p:spPr>
          <a:xfrm>
            <a:off x="7532965" y="3358039"/>
            <a:ext cx="772358" cy="30480"/>
          </a:xfrm>
          <a:prstGeom prst="roundRect">
            <a:avLst>
              <a:gd name="adj" fmla="val 304110"/>
            </a:avLst>
          </a:prstGeom>
          <a:solidFill>
            <a:srgbClr val="48367C"/>
          </a:solidFill>
        </p:spPr>
      </p:sp>
      <p:sp>
        <p:nvSpPr>
          <p:cNvPr id="10" name="Shape 8"/>
          <p:cNvSpPr/>
          <p:nvPr/>
        </p:nvSpPr>
        <p:spPr>
          <a:xfrm>
            <a:off x="7066955" y="3125033"/>
            <a:ext cx="496491" cy="496491"/>
          </a:xfrm>
          <a:prstGeom prst="roundRect">
            <a:avLst>
              <a:gd name="adj" fmla="val 18670"/>
            </a:avLst>
          </a:prstGeom>
          <a:solidFill>
            <a:srgbClr val="2F1D63"/>
          </a:solidFill>
          <a:ln w="7620">
            <a:solidFill>
              <a:srgbClr val="48367C"/>
            </a:solidFill>
            <a:prstDash val="solid"/>
          </a:ln>
        </p:spPr>
      </p:sp>
      <p:sp>
        <p:nvSpPr>
          <p:cNvPr id="11" name="Text 9"/>
          <p:cNvSpPr/>
          <p:nvPr/>
        </p:nvSpPr>
        <p:spPr>
          <a:xfrm>
            <a:off x="7220069" y="3199448"/>
            <a:ext cx="190143"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2</a:t>
            </a:r>
            <a:endParaRPr lang="en-US" sz="2700" dirty="0"/>
          </a:p>
        </p:txBody>
      </p:sp>
      <p:sp>
        <p:nvSpPr>
          <p:cNvPr id="12" name="Text 10"/>
          <p:cNvSpPr/>
          <p:nvPr/>
        </p:nvSpPr>
        <p:spPr>
          <a:xfrm>
            <a:off x="8528923" y="3097411"/>
            <a:ext cx="2896553" cy="362069"/>
          </a:xfrm>
          <a:prstGeom prst="rect">
            <a:avLst/>
          </a:prstGeom>
          <a:noFill/>
        </p:spPr>
        <p:txBody>
          <a:bodyPr wrap="none" lIns="0" tIns="0" rIns="0" bIns="0" rtlCol="0" anchor="t"/>
          <a:lstStyle/>
          <a:p>
            <a:pPr marL="0" indent="0" algn="l">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2</a:t>
            </a:r>
            <a:endParaRPr lang="en-US" sz="2250" dirty="0"/>
          </a:p>
        </p:txBody>
      </p:sp>
      <p:sp>
        <p:nvSpPr>
          <p:cNvPr id="13" name="Text 11"/>
          <p:cNvSpPr/>
          <p:nvPr/>
        </p:nvSpPr>
        <p:spPr>
          <a:xfrm>
            <a:off x="8528923" y="3591878"/>
            <a:ext cx="5329118" cy="706279"/>
          </a:xfrm>
          <a:prstGeom prst="rect">
            <a:avLst/>
          </a:prstGeom>
          <a:noFill/>
        </p:spPr>
        <p:txBody>
          <a:bodyPr wrap="square" lIns="0" tIns="0" rIns="0" bIns="0" rtlCol="0" anchor="t"/>
          <a:lstStyle/>
          <a:p>
            <a:pPr marL="0" indent="0" algn="l">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Easily input ride details like destination, time, and seat availability.</a:t>
            </a:r>
            <a:endParaRPr lang="en-US" sz="1700" dirty="0"/>
          </a:p>
        </p:txBody>
      </p:sp>
      <p:sp>
        <p:nvSpPr>
          <p:cNvPr id="14" name="Shape 12"/>
          <p:cNvSpPr/>
          <p:nvPr/>
        </p:nvSpPr>
        <p:spPr>
          <a:xfrm>
            <a:off x="6325076" y="4351139"/>
            <a:ext cx="772358" cy="30480"/>
          </a:xfrm>
          <a:prstGeom prst="roundRect">
            <a:avLst>
              <a:gd name="adj" fmla="val 304110"/>
            </a:avLst>
          </a:prstGeom>
          <a:solidFill>
            <a:srgbClr val="48367C"/>
          </a:solidFill>
        </p:spPr>
      </p:sp>
      <p:sp>
        <p:nvSpPr>
          <p:cNvPr id="15" name="Shape 13"/>
          <p:cNvSpPr/>
          <p:nvPr/>
        </p:nvSpPr>
        <p:spPr>
          <a:xfrm>
            <a:off x="7066955" y="4118134"/>
            <a:ext cx="496491" cy="496491"/>
          </a:xfrm>
          <a:prstGeom prst="roundRect">
            <a:avLst>
              <a:gd name="adj" fmla="val 18670"/>
            </a:avLst>
          </a:prstGeom>
          <a:solidFill>
            <a:srgbClr val="2F1D63"/>
          </a:solidFill>
          <a:ln w="7620">
            <a:solidFill>
              <a:srgbClr val="48367C"/>
            </a:solidFill>
            <a:prstDash val="solid"/>
          </a:ln>
        </p:spPr>
      </p:sp>
      <p:sp>
        <p:nvSpPr>
          <p:cNvPr id="16" name="Text 14"/>
          <p:cNvSpPr/>
          <p:nvPr/>
        </p:nvSpPr>
        <p:spPr>
          <a:xfrm>
            <a:off x="7220307" y="4192548"/>
            <a:ext cx="189786"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3</a:t>
            </a:r>
            <a:endParaRPr lang="en-US" sz="2700" dirty="0"/>
          </a:p>
        </p:txBody>
      </p:sp>
      <p:sp>
        <p:nvSpPr>
          <p:cNvPr id="17" name="Text 15"/>
          <p:cNvSpPr/>
          <p:nvPr/>
        </p:nvSpPr>
        <p:spPr>
          <a:xfrm>
            <a:off x="3204924" y="4090511"/>
            <a:ext cx="2896553" cy="362069"/>
          </a:xfrm>
          <a:prstGeom prst="rect">
            <a:avLst/>
          </a:prstGeom>
          <a:noFill/>
        </p:spPr>
        <p:txBody>
          <a:bodyPr wrap="none" lIns="0" tIns="0" rIns="0" bIns="0" rtlCol="0" anchor="t"/>
          <a:lstStyle/>
          <a:p>
            <a:pPr marL="0" indent="0" algn="r">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3</a:t>
            </a:r>
            <a:endParaRPr lang="en-US" sz="2250" dirty="0"/>
          </a:p>
        </p:txBody>
      </p:sp>
      <p:sp>
        <p:nvSpPr>
          <p:cNvPr id="18" name="Text 16"/>
          <p:cNvSpPr/>
          <p:nvPr/>
        </p:nvSpPr>
        <p:spPr>
          <a:xfrm>
            <a:off x="772358" y="4584978"/>
            <a:ext cx="5329118" cy="706279"/>
          </a:xfrm>
          <a:prstGeom prst="rect">
            <a:avLst/>
          </a:prstGeom>
          <a:noFill/>
        </p:spPr>
        <p:txBody>
          <a:bodyPr wrap="square" lIns="0" tIns="0" rIns="0" bIns="0" rtlCol="0" anchor="t"/>
          <a:lstStyle/>
          <a:p>
            <a:pPr marL="0" indent="0" algn="r">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The ride is displayed to relevant users via our intelligent matching algorithms.</a:t>
            </a:r>
            <a:endParaRPr lang="en-US" sz="1700" dirty="0"/>
          </a:p>
        </p:txBody>
      </p:sp>
      <p:sp>
        <p:nvSpPr>
          <p:cNvPr id="19" name="Shape 17"/>
          <p:cNvSpPr/>
          <p:nvPr/>
        </p:nvSpPr>
        <p:spPr>
          <a:xfrm>
            <a:off x="7532965" y="5344239"/>
            <a:ext cx="772358" cy="30480"/>
          </a:xfrm>
          <a:prstGeom prst="roundRect">
            <a:avLst>
              <a:gd name="adj" fmla="val 304110"/>
            </a:avLst>
          </a:prstGeom>
          <a:solidFill>
            <a:srgbClr val="48367C"/>
          </a:solidFill>
        </p:spPr>
      </p:sp>
      <p:sp>
        <p:nvSpPr>
          <p:cNvPr id="20" name="Shape 18"/>
          <p:cNvSpPr/>
          <p:nvPr/>
        </p:nvSpPr>
        <p:spPr>
          <a:xfrm>
            <a:off x="7066955" y="5111234"/>
            <a:ext cx="496491" cy="496491"/>
          </a:xfrm>
          <a:prstGeom prst="roundRect">
            <a:avLst>
              <a:gd name="adj" fmla="val 18670"/>
            </a:avLst>
          </a:prstGeom>
          <a:solidFill>
            <a:srgbClr val="2F1D63"/>
          </a:solidFill>
          <a:ln w="7620">
            <a:solidFill>
              <a:srgbClr val="48367C"/>
            </a:solidFill>
            <a:prstDash val="solid"/>
          </a:ln>
        </p:spPr>
      </p:sp>
      <p:sp>
        <p:nvSpPr>
          <p:cNvPr id="21" name="Text 19"/>
          <p:cNvSpPr/>
          <p:nvPr/>
        </p:nvSpPr>
        <p:spPr>
          <a:xfrm>
            <a:off x="7224951" y="5185648"/>
            <a:ext cx="180380"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4</a:t>
            </a:r>
            <a:endParaRPr lang="en-US" sz="2700" dirty="0"/>
          </a:p>
        </p:txBody>
      </p:sp>
      <p:sp>
        <p:nvSpPr>
          <p:cNvPr id="22" name="Text 20"/>
          <p:cNvSpPr/>
          <p:nvPr/>
        </p:nvSpPr>
        <p:spPr>
          <a:xfrm>
            <a:off x="8528923" y="5083612"/>
            <a:ext cx="2896553" cy="362069"/>
          </a:xfrm>
          <a:prstGeom prst="rect">
            <a:avLst/>
          </a:prstGeom>
          <a:noFill/>
        </p:spPr>
        <p:txBody>
          <a:bodyPr wrap="none" lIns="0" tIns="0" rIns="0" bIns="0" rtlCol="0" anchor="t"/>
          <a:lstStyle/>
          <a:p>
            <a:pPr marL="0" indent="0" algn="l">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4</a:t>
            </a:r>
            <a:endParaRPr lang="en-US" sz="2250" dirty="0"/>
          </a:p>
        </p:txBody>
      </p:sp>
      <p:sp>
        <p:nvSpPr>
          <p:cNvPr id="23" name="Text 21"/>
          <p:cNvSpPr/>
          <p:nvPr/>
        </p:nvSpPr>
        <p:spPr>
          <a:xfrm>
            <a:off x="8528923" y="5578078"/>
            <a:ext cx="5329118" cy="706279"/>
          </a:xfrm>
          <a:prstGeom prst="rect">
            <a:avLst/>
          </a:prstGeom>
          <a:noFill/>
        </p:spPr>
        <p:txBody>
          <a:bodyPr wrap="square" lIns="0" tIns="0" rIns="0" bIns="0" rtlCol="0" anchor="t"/>
          <a:lstStyle/>
          <a:p>
            <a:pPr marL="0" indent="0" algn="l">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Confirm the riders and receive notifications about the ride status.</a:t>
            </a:r>
            <a:endParaRPr lang="en-US" sz="1700" dirty="0"/>
          </a:p>
        </p:txBody>
      </p:sp>
      <p:sp>
        <p:nvSpPr>
          <p:cNvPr id="24" name="Shape 22"/>
          <p:cNvSpPr/>
          <p:nvPr/>
        </p:nvSpPr>
        <p:spPr>
          <a:xfrm>
            <a:off x="6325076" y="6337340"/>
            <a:ext cx="772358" cy="30480"/>
          </a:xfrm>
          <a:prstGeom prst="roundRect">
            <a:avLst>
              <a:gd name="adj" fmla="val 304110"/>
            </a:avLst>
          </a:prstGeom>
          <a:solidFill>
            <a:srgbClr val="48367C"/>
          </a:solidFill>
        </p:spPr>
      </p:sp>
      <p:sp>
        <p:nvSpPr>
          <p:cNvPr id="25" name="Shape 23"/>
          <p:cNvSpPr/>
          <p:nvPr/>
        </p:nvSpPr>
        <p:spPr>
          <a:xfrm>
            <a:off x="7066955" y="6104334"/>
            <a:ext cx="496491" cy="496491"/>
          </a:xfrm>
          <a:prstGeom prst="roundRect">
            <a:avLst>
              <a:gd name="adj" fmla="val 18670"/>
            </a:avLst>
          </a:prstGeom>
          <a:solidFill>
            <a:srgbClr val="2F1D63"/>
          </a:solidFill>
          <a:ln w="7620">
            <a:solidFill>
              <a:srgbClr val="48367C"/>
            </a:solidFill>
            <a:prstDash val="solid"/>
          </a:ln>
        </p:spPr>
      </p:sp>
      <p:sp>
        <p:nvSpPr>
          <p:cNvPr id="26" name="Text 24"/>
          <p:cNvSpPr/>
          <p:nvPr/>
        </p:nvSpPr>
        <p:spPr>
          <a:xfrm>
            <a:off x="7219950" y="6178748"/>
            <a:ext cx="190500" cy="347543"/>
          </a:xfrm>
          <a:prstGeom prst="rect">
            <a:avLst/>
          </a:prstGeom>
          <a:noFill/>
        </p:spPr>
        <p:txBody>
          <a:bodyPr wrap="none" lIns="0" tIns="0" rIns="0" bIns="0" rtlCol="0" anchor="t"/>
          <a:lstStyle/>
          <a:p>
            <a:pPr marL="0" indent="0" algn="ctr">
              <a:lnSpc>
                <a:spcPts val="2700"/>
              </a:lnSpc>
              <a:buNone/>
            </a:pPr>
            <a:r>
              <a:rPr lang="en-US" sz="2700" b="1" kern="0" spc="-55" dirty="0">
                <a:solidFill>
                  <a:srgbClr val="E0D6DE"/>
                </a:solidFill>
                <a:latin typeface="Petrona Bold" pitchFamily="34" charset="0"/>
                <a:ea typeface="Petrona Bold" pitchFamily="34" charset="-122"/>
                <a:cs typeface="Petrona Bold" pitchFamily="34" charset="-120"/>
              </a:rPr>
              <a:t>5</a:t>
            </a:r>
            <a:endParaRPr lang="en-US" sz="2700" dirty="0"/>
          </a:p>
        </p:txBody>
      </p:sp>
      <p:sp>
        <p:nvSpPr>
          <p:cNvPr id="27" name="Text 25"/>
          <p:cNvSpPr/>
          <p:nvPr/>
        </p:nvSpPr>
        <p:spPr>
          <a:xfrm>
            <a:off x="3204924" y="6076712"/>
            <a:ext cx="2896553" cy="362069"/>
          </a:xfrm>
          <a:prstGeom prst="rect">
            <a:avLst/>
          </a:prstGeom>
          <a:noFill/>
        </p:spPr>
        <p:txBody>
          <a:bodyPr wrap="none" lIns="0" tIns="0" rIns="0" bIns="0" rtlCol="0" anchor="t"/>
          <a:lstStyle/>
          <a:p>
            <a:pPr marL="0" indent="0" algn="r">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Step 5</a:t>
            </a:r>
            <a:endParaRPr lang="en-US" sz="2250" dirty="0"/>
          </a:p>
        </p:txBody>
      </p:sp>
      <p:sp>
        <p:nvSpPr>
          <p:cNvPr id="28" name="Text 26"/>
          <p:cNvSpPr/>
          <p:nvPr/>
        </p:nvSpPr>
        <p:spPr>
          <a:xfrm>
            <a:off x="772358" y="6571178"/>
            <a:ext cx="5329118" cy="353139"/>
          </a:xfrm>
          <a:prstGeom prst="rect">
            <a:avLst/>
          </a:prstGeom>
          <a:noFill/>
        </p:spPr>
        <p:txBody>
          <a:bodyPr wrap="none" lIns="0" tIns="0" rIns="0" bIns="0" rtlCol="0" anchor="t"/>
          <a:lstStyle/>
          <a:p>
            <a:pPr marL="0" indent="0" algn="r">
              <a:lnSpc>
                <a:spcPts val="2750"/>
              </a:lnSpc>
              <a:buNone/>
            </a:pPr>
            <a:r>
              <a:rPr lang="en-US" sz="1700" kern="0" spc="-35" dirty="0">
                <a:solidFill>
                  <a:srgbClr val="E0D6DE"/>
                </a:solidFill>
                <a:latin typeface="Inter" panose="02000503000000020004" pitchFamily="34" charset="0"/>
                <a:ea typeface="Inter" panose="02000503000000020004" pitchFamily="34" charset="-122"/>
                <a:cs typeface="Inter" panose="02000503000000020004" pitchFamily="34" charset="-120"/>
              </a:rPr>
              <a:t>Leave feedback after the ride is complete.</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1853" y="602099"/>
            <a:ext cx="7613094" cy="1435179"/>
          </a:xfrm>
          <a:prstGeom prst="rect">
            <a:avLst/>
          </a:prstGeom>
          <a:noFill/>
        </p:spPr>
        <p:txBody>
          <a:bodyPr wrap="square" lIns="0" tIns="0" rIns="0" bIns="0" rtlCol="0" anchor="t"/>
          <a:lstStyle/>
          <a:p>
            <a:pPr marL="0" indent="0">
              <a:lnSpc>
                <a:spcPts val="5650"/>
              </a:lnSpc>
              <a:buNone/>
            </a:pPr>
            <a:r>
              <a:rPr lang="en-US" sz="4500" b="1" kern="0" spc="-90" dirty="0">
                <a:solidFill>
                  <a:srgbClr val="FF8AAF"/>
                </a:solidFill>
                <a:latin typeface="Petrona Bold" pitchFamily="34" charset="0"/>
                <a:ea typeface="Petrona Bold" pitchFamily="34" charset="-122"/>
                <a:cs typeface="Petrona Bold" pitchFamily="34" charset="-120"/>
              </a:rPr>
              <a:t>ESG &amp; CSR: Sustainability in Motion</a:t>
            </a:r>
            <a:endParaRPr lang="en-US" sz="4500" dirty="0"/>
          </a:p>
        </p:txBody>
      </p:sp>
      <p:sp>
        <p:nvSpPr>
          <p:cNvPr id="4" name="Shape 1"/>
          <p:cNvSpPr/>
          <p:nvPr/>
        </p:nvSpPr>
        <p:spPr>
          <a:xfrm>
            <a:off x="6251853" y="2365296"/>
            <a:ext cx="3697248" cy="3400901"/>
          </a:xfrm>
          <a:prstGeom prst="roundRect">
            <a:avLst>
              <a:gd name="adj" fmla="val 2701"/>
            </a:avLst>
          </a:prstGeom>
          <a:solidFill>
            <a:srgbClr val="2F1D63"/>
          </a:solidFill>
          <a:ln w="7620">
            <a:solidFill>
              <a:srgbClr val="48367C"/>
            </a:solidFill>
            <a:prstDash val="solid"/>
          </a:ln>
        </p:spPr>
      </p:sp>
      <p:sp>
        <p:nvSpPr>
          <p:cNvPr id="5" name="Text 2"/>
          <p:cNvSpPr/>
          <p:nvPr/>
        </p:nvSpPr>
        <p:spPr>
          <a:xfrm>
            <a:off x="6478191" y="2591633"/>
            <a:ext cx="3244572" cy="717471"/>
          </a:xfrm>
          <a:prstGeom prst="rect">
            <a:avLst/>
          </a:prstGeom>
          <a:noFill/>
        </p:spPr>
        <p:txBody>
          <a:bodyPr wrap="square" lIns="0" tIns="0" rIns="0" bIns="0" rtlCol="0" anchor="t"/>
          <a:lstStyle/>
          <a:p>
            <a:pPr marL="0" indent="0">
              <a:lnSpc>
                <a:spcPts val="2800"/>
              </a:lnSpc>
              <a:buNone/>
            </a:pPr>
            <a:r>
              <a:rPr lang="en-US" sz="2250" b="1" kern="0" spc="-45" dirty="0">
                <a:solidFill>
                  <a:srgbClr val="E0D6DE"/>
                </a:solidFill>
                <a:latin typeface="Petrona Bold" pitchFamily="34" charset="0"/>
                <a:ea typeface="Petrona Bold" pitchFamily="34" charset="-122"/>
                <a:cs typeface="Petrona Bold" pitchFamily="34" charset="-120"/>
              </a:rPr>
              <a:t>Environmental Responsibility</a:t>
            </a:r>
            <a:endParaRPr lang="en-US" sz="2250" dirty="0"/>
          </a:p>
        </p:txBody>
      </p:sp>
      <p:sp>
        <p:nvSpPr>
          <p:cNvPr id="6" name="Text 3"/>
          <p:cNvSpPr/>
          <p:nvPr/>
        </p:nvSpPr>
        <p:spPr>
          <a:xfrm>
            <a:off x="6478191" y="3440311"/>
            <a:ext cx="3244572" cy="2099548"/>
          </a:xfrm>
          <a:prstGeom prst="rect">
            <a:avLst/>
          </a:prstGeom>
          <a:noFill/>
        </p:spPr>
        <p:txBody>
          <a:bodyPr wrap="square" lIns="0" tIns="0" rIns="0" bIns="0" rtlCol="0" anchor="t"/>
          <a:lstStyle/>
          <a:p>
            <a:pPr marL="0" indent="0">
              <a:lnSpc>
                <a:spcPts val="2750"/>
              </a:lnSpc>
              <a:buNone/>
            </a:pPr>
            <a:r>
              <a:rPr lang="en-US" sz="1700" kern="0" spc="-34" dirty="0">
                <a:solidFill>
                  <a:srgbClr val="E0D6DE"/>
                </a:solidFill>
                <a:latin typeface="Inter" panose="02000503000000020004" pitchFamily="34" charset="0"/>
                <a:ea typeface="Inter" panose="02000503000000020004" pitchFamily="34" charset="-122"/>
                <a:cs typeface="Inter" panose="02000503000000020004" pitchFamily="34" charset="-120"/>
              </a:rPr>
              <a:t>RideShare promotes eco-friendly commutes through carpooling, reducing traffic congestion and the environmental impact of urban transportation.</a:t>
            </a:r>
            <a:endParaRPr lang="en-US" sz="1700" dirty="0"/>
          </a:p>
        </p:txBody>
      </p:sp>
      <p:sp>
        <p:nvSpPr>
          <p:cNvPr id="7" name="Shape 4"/>
          <p:cNvSpPr/>
          <p:nvPr/>
        </p:nvSpPr>
        <p:spPr>
          <a:xfrm>
            <a:off x="10167818" y="2365296"/>
            <a:ext cx="3697248" cy="3400901"/>
          </a:xfrm>
          <a:prstGeom prst="roundRect">
            <a:avLst>
              <a:gd name="adj" fmla="val 2701"/>
            </a:avLst>
          </a:prstGeom>
          <a:solidFill>
            <a:srgbClr val="2F1D63"/>
          </a:solidFill>
          <a:ln w="7620">
            <a:solidFill>
              <a:srgbClr val="48367C"/>
            </a:solidFill>
            <a:prstDash val="solid"/>
          </a:ln>
        </p:spPr>
      </p:sp>
      <p:sp>
        <p:nvSpPr>
          <p:cNvPr id="8" name="Text 5"/>
          <p:cNvSpPr/>
          <p:nvPr/>
        </p:nvSpPr>
        <p:spPr>
          <a:xfrm>
            <a:off x="10394156" y="2591633"/>
            <a:ext cx="2870716" cy="358735"/>
          </a:xfrm>
          <a:prstGeom prst="rect">
            <a:avLst/>
          </a:prstGeom>
          <a:noFill/>
        </p:spPr>
        <p:txBody>
          <a:bodyPr wrap="none" lIns="0" tIns="0" rIns="0" bIns="0" rtlCol="0" anchor="t"/>
          <a:lstStyle/>
          <a:p>
            <a:pPr marL="0" indent="0">
              <a:lnSpc>
                <a:spcPts val="2800"/>
              </a:lnSpc>
              <a:buNone/>
            </a:pPr>
            <a:r>
              <a:rPr lang="en-US" sz="2250" b="1" kern="0" spc="-45" dirty="0">
                <a:solidFill>
                  <a:srgbClr val="E0D6DE"/>
                </a:solidFill>
                <a:latin typeface="Petrona Bold" pitchFamily="34" charset="0"/>
                <a:ea typeface="Petrona Bold" pitchFamily="34" charset="-122"/>
                <a:cs typeface="Petrona Bold" pitchFamily="34" charset="-120"/>
              </a:rPr>
              <a:t>Social Responsibility</a:t>
            </a:r>
            <a:endParaRPr lang="en-US" sz="2250" dirty="0"/>
          </a:p>
        </p:txBody>
      </p:sp>
      <p:sp>
        <p:nvSpPr>
          <p:cNvPr id="9" name="Text 6"/>
          <p:cNvSpPr/>
          <p:nvPr/>
        </p:nvSpPr>
        <p:spPr>
          <a:xfrm>
            <a:off x="10394156" y="3081576"/>
            <a:ext cx="3244572" cy="1399699"/>
          </a:xfrm>
          <a:prstGeom prst="rect">
            <a:avLst/>
          </a:prstGeom>
          <a:noFill/>
        </p:spPr>
        <p:txBody>
          <a:bodyPr wrap="square" lIns="0" tIns="0" rIns="0" bIns="0" rtlCol="0" anchor="t"/>
          <a:lstStyle/>
          <a:p>
            <a:pPr marL="0" indent="0">
              <a:lnSpc>
                <a:spcPts val="2750"/>
              </a:lnSpc>
              <a:buNone/>
            </a:pPr>
            <a:r>
              <a:rPr lang="en-US" sz="1700" kern="0" spc="-34" dirty="0">
                <a:solidFill>
                  <a:srgbClr val="E0D6DE"/>
                </a:solidFill>
                <a:latin typeface="Inter" panose="02000503000000020004" pitchFamily="34" charset="0"/>
                <a:ea typeface="Inter" panose="02000503000000020004" pitchFamily="34" charset="-122"/>
                <a:cs typeface="Inter" panose="02000503000000020004" pitchFamily="34" charset="-120"/>
              </a:rPr>
              <a:t>Our platform fosters a sense of community, ensuring fairness, safety, and inclusivity for all users.</a:t>
            </a:r>
            <a:endParaRPr lang="en-US" sz="1700" dirty="0"/>
          </a:p>
        </p:txBody>
      </p:sp>
      <p:sp>
        <p:nvSpPr>
          <p:cNvPr id="10" name="Shape 7"/>
          <p:cNvSpPr/>
          <p:nvPr/>
        </p:nvSpPr>
        <p:spPr>
          <a:xfrm>
            <a:off x="6251853" y="5984915"/>
            <a:ext cx="7613094" cy="1642467"/>
          </a:xfrm>
          <a:prstGeom prst="roundRect">
            <a:avLst>
              <a:gd name="adj" fmla="val 5593"/>
            </a:avLst>
          </a:prstGeom>
          <a:solidFill>
            <a:srgbClr val="2F1D63"/>
          </a:solidFill>
          <a:ln w="7620">
            <a:solidFill>
              <a:srgbClr val="48367C"/>
            </a:solidFill>
            <a:prstDash val="solid"/>
          </a:ln>
        </p:spPr>
      </p:sp>
      <p:sp>
        <p:nvSpPr>
          <p:cNvPr id="11" name="Text 8"/>
          <p:cNvSpPr/>
          <p:nvPr/>
        </p:nvSpPr>
        <p:spPr>
          <a:xfrm>
            <a:off x="6478191" y="6211253"/>
            <a:ext cx="2870716" cy="358735"/>
          </a:xfrm>
          <a:prstGeom prst="rect">
            <a:avLst/>
          </a:prstGeom>
          <a:noFill/>
        </p:spPr>
        <p:txBody>
          <a:bodyPr wrap="none" lIns="0" tIns="0" rIns="0" bIns="0" rtlCol="0" anchor="t"/>
          <a:lstStyle/>
          <a:p>
            <a:pPr marL="0" indent="0">
              <a:lnSpc>
                <a:spcPts val="2800"/>
              </a:lnSpc>
              <a:buNone/>
            </a:pPr>
            <a:r>
              <a:rPr lang="en-US" sz="2250" b="1" kern="0" spc="-45" dirty="0">
                <a:solidFill>
                  <a:srgbClr val="E0D6DE"/>
                </a:solidFill>
                <a:latin typeface="Petrona Bold" pitchFamily="34" charset="0"/>
                <a:ea typeface="Petrona Bold" pitchFamily="34" charset="-122"/>
                <a:cs typeface="Petrona Bold" pitchFamily="34" charset="-120"/>
              </a:rPr>
              <a:t>Governance Practices</a:t>
            </a:r>
            <a:endParaRPr lang="en-US" sz="2250" dirty="0"/>
          </a:p>
        </p:txBody>
      </p:sp>
      <p:sp>
        <p:nvSpPr>
          <p:cNvPr id="12" name="Text 9"/>
          <p:cNvSpPr/>
          <p:nvPr/>
        </p:nvSpPr>
        <p:spPr>
          <a:xfrm>
            <a:off x="6478191" y="6701195"/>
            <a:ext cx="7160419" cy="699849"/>
          </a:xfrm>
          <a:prstGeom prst="rect">
            <a:avLst/>
          </a:prstGeom>
          <a:noFill/>
        </p:spPr>
        <p:txBody>
          <a:bodyPr wrap="square" lIns="0" tIns="0" rIns="0" bIns="0" rtlCol="0" anchor="t"/>
          <a:lstStyle/>
          <a:p>
            <a:pPr marL="0" indent="0">
              <a:lnSpc>
                <a:spcPts val="2750"/>
              </a:lnSpc>
              <a:buNone/>
            </a:pPr>
            <a:r>
              <a:rPr lang="en-US" sz="1700" kern="0" spc="-34" dirty="0">
                <a:solidFill>
                  <a:srgbClr val="E0D6DE"/>
                </a:solidFill>
                <a:latin typeface="Inter" panose="02000503000000020004" pitchFamily="34" charset="0"/>
                <a:ea typeface="Inter" panose="02000503000000020004" pitchFamily="34" charset="-122"/>
                <a:cs typeface="Inter" panose="02000503000000020004" pitchFamily="34" charset="-120"/>
              </a:rPr>
              <a:t>RideShare upholds the highest standards of ethics, data privacy, and security, reinforcing trust and transparency.</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45794"/>
            <a:ext cx="10044113" cy="744260"/>
          </a:xfrm>
          <a:prstGeom prst="rect">
            <a:avLst/>
          </a:prstGeom>
          <a:noFill/>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Innovation in Action: RideShare Demo</a:t>
            </a:r>
            <a:endParaRPr lang="en-US" sz="4650" dirty="0"/>
          </a:p>
        </p:txBody>
      </p:sp>
      <p:pic>
        <p:nvPicPr>
          <p:cNvPr id="4" name="Image 1" descr="preencoded.png"/>
          <p:cNvPicPr>
            <a:picLocks noChangeAspect="1"/>
          </p:cNvPicPr>
          <p:nvPr/>
        </p:nvPicPr>
        <p:blipFill>
          <a:blip r:embed="rId2"/>
          <a:stretch>
            <a:fillRect/>
          </a:stretch>
        </p:blipFill>
        <p:spPr>
          <a:xfrm>
            <a:off x="822127" y="5987772"/>
            <a:ext cx="127516" cy="170021"/>
          </a:xfrm>
          <a:prstGeom prst="rect">
            <a:avLst/>
          </a:prstGeom>
        </p:spPr>
      </p:pic>
      <p:sp>
        <p:nvSpPr>
          <p:cNvPr id="5" name="Text 1"/>
          <p:cNvSpPr/>
          <p:nvPr/>
        </p:nvSpPr>
        <p:spPr>
          <a:xfrm>
            <a:off x="1133951" y="5530215"/>
            <a:ext cx="12702659" cy="1088708"/>
          </a:xfrm>
          <a:prstGeom prst="rect">
            <a:avLst/>
          </a:prstGeom>
          <a:noFill/>
        </p:spPr>
        <p:txBody>
          <a:bodyPr wrap="squar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RideShare is a comprehensive and innovative solution that addresses the challenges of modern urban mobility. By combining efficiency, safety, and sustainability, our platform exemplifies a forward-thinking approach to revolutionizing the way people commute.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9724" y="806887"/>
            <a:ext cx="7844552" cy="1218248"/>
          </a:xfrm>
          <a:prstGeom prst="rect">
            <a:avLst/>
          </a:prstGeom>
          <a:noFill/>
        </p:spPr>
        <p:txBody>
          <a:bodyPr wrap="square" lIns="0" tIns="0" rIns="0" bIns="0" rtlCol="0" anchor="t"/>
          <a:lstStyle/>
          <a:p>
            <a:pPr marL="0" indent="0">
              <a:lnSpc>
                <a:spcPts val="4750"/>
              </a:lnSpc>
              <a:buNone/>
            </a:pPr>
            <a:r>
              <a:rPr lang="en-US" sz="3800" b="1" kern="0" spc="-77" dirty="0">
                <a:solidFill>
                  <a:srgbClr val="FF8AAF"/>
                </a:solidFill>
                <a:latin typeface="Petrona Bold" pitchFamily="34" charset="0"/>
                <a:ea typeface="Petrona Bold" pitchFamily="34" charset="-122"/>
                <a:cs typeface="Petrona Bold" pitchFamily="34" charset="-120"/>
              </a:rPr>
              <a:t>RideShare: Revolutionizing Urban Mobility</a:t>
            </a:r>
            <a:endParaRPr lang="en-US" sz="3800" dirty="0"/>
          </a:p>
        </p:txBody>
      </p:sp>
      <p:sp>
        <p:nvSpPr>
          <p:cNvPr id="4" name="Shape 1"/>
          <p:cNvSpPr/>
          <p:nvPr/>
        </p:nvSpPr>
        <p:spPr>
          <a:xfrm>
            <a:off x="649724" y="2512457"/>
            <a:ext cx="417671" cy="417671"/>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798909" y="2575084"/>
            <a:ext cx="119301" cy="292418"/>
          </a:xfrm>
          <a:prstGeom prst="rect">
            <a:avLst/>
          </a:prstGeom>
          <a:noFill/>
        </p:spPr>
        <p:txBody>
          <a:bodyPr wrap="none" lIns="0" tIns="0" rIns="0" bIns="0" rtlCol="0" anchor="t"/>
          <a:lstStyle/>
          <a:p>
            <a:pPr marL="0" indent="0" algn="ctr">
              <a:lnSpc>
                <a:spcPts val="2300"/>
              </a:lnSpc>
              <a:buNone/>
            </a:pPr>
            <a:r>
              <a:rPr lang="en-US" sz="2300" b="1" kern="0" spc="-46" dirty="0">
                <a:solidFill>
                  <a:srgbClr val="E0D6DE"/>
                </a:solidFill>
                <a:latin typeface="Petrona Bold" pitchFamily="34" charset="0"/>
                <a:ea typeface="Petrona Bold" pitchFamily="34" charset="-122"/>
                <a:cs typeface="Petrona Bold" pitchFamily="34" charset="-120"/>
              </a:rPr>
              <a:t>1</a:t>
            </a:r>
            <a:endParaRPr lang="en-US" sz="2300" dirty="0"/>
          </a:p>
        </p:txBody>
      </p:sp>
      <p:sp>
        <p:nvSpPr>
          <p:cNvPr id="6" name="Text 3"/>
          <p:cNvSpPr/>
          <p:nvPr/>
        </p:nvSpPr>
        <p:spPr>
          <a:xfrm>
            <a:off x="1253014" y="2512457"/>
            <a:ext cx="2436733" cy="304562"/>
          </a:xfrm>
          <a:prstGeom prst="rect">
            <a:avLst/>
          </a:prstGeom>
          <a:noFill/>
        </p:spPr>
        <p:txBody>
          <a:bodyPr wrap="none" lIns="0" tIns="0" rIns="0" bIns="0" rtlCol="0" anchor="t"/>
          <a:lstStyle/>
          <a:p>
            <a:pPr marL="0" indent="0">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Smart Ride Matching</a:t>
            </a:r>
            <a:endParaRPr lang="en-US" sz="1900" dirty="0"/>
          </a:p>
        </p:txBody>
      </p:sp>
      <p:sp>
        <p:nvSpPr>
          <p:cNvPr id="7" name="Text 4"/>
          <p:cNvSpPr/>
          <p:nvPr/>
        </p:nvSpPr>
        <p:spPr>
          <a:xfrm>
            <a:off x="1253014" y="2928342"/>
            <a:ext cx="3226237" cy="890826"/>
          </a:xfrm>
          <a:prstGeom prst="rect">
            <a:avLst/>
          </a:prstGeom>
          <a:noFill/>
        </p:spPr>
        <p:txBody>
          <a:bodyPr wrap="square" lIns="0" tIns="0" rIns="0" bIns="0" rtlCol="0" anchor="t"/>
          <a:lstStyle/>
          <a:p>
            <a:pPr marL="0" indent="0">
              <a:lnSpc>
                <a:spcPts val="2300"/>
              </a:lnSpc>
              <a:buNone/>
            </a:pPr>
            <a:r>
              <a:rPr lang="en-US" sz="1450" kern="0" spc="-29" dirty="0">
                <a:solidFill>
                  <a:srgbClr val="E0D6DE"/>
                </a:solidFill>
                <a:latin typeface="Inter" panose="02000503000000020004" pitchFamily="34" charset="0"/>
                <a:ea typeface="Inter" panose="02000503000000020004" pitchFamily="34" charset="-122"/>
                <a:cs typeface="Inter" panose="02000503000000020004" pitchFamily="34" charset="-120"/>
              </a:rPr>
              <a:t>Our intelligent algorithms connect riders efficiently and in a timely manner.</a:t>
            </a:r>
            <a:endParaRPr lang="en-US" sz="1450" dirty="0"/>
          </a:p>
        </p:txBody>
      </p:sp>
      <p:sp>
        <p:nvSpPr>
          <p:cNvPr id="8" name="Shape 5"/>
          <p:cNvSpPr/>
          <p:nvPr/>
        </p:nvSpPr>
        <p:spPr>
          <a:xfrm>
            <a:off x="4664869" y="2512457"/>
            <a:ext cx="417671" cy="417671"/>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4793694" y="2575084"/>
            <a:ext cx="159901" cy="292418"/>
          </a:xfrm>
          <a:prstGeom prst="rect">
            <a:avLst/>
          </a:prstGeom>
          <a:noFill/>
        </p:spPr>
        <p:txBody>
          <a:bodyPr wrap="none" lIns="0" tIns="0" rIns="0" bIns="0" rtlCol="0" anchor="t"/>
          <a:lstStyle/>
          <a:p>
            <a:pPr marL="0" indent="0" algn="ctr">
              <a:lnSpc>
                <a:spcPts val="2300"/>
              </a:lnSpc>
              <a:buNone/>
            </a:pPr>
            <a:r>
              <a:rPr lang="en-US" sz="2300" b="1" kern="0" spc="-46" dirty="0">
                <a:solidFill>
                  <a:srgbClr val="E0D6DE"/>
                </a:solidFill>
                <a:latin typeface="Petrona Bold" pitchFamily="34" charset="0"/>
                <a:ea typeface="Petrona Bold" pitchFamily="34" charset="-122"/>
                <a:cs typeface="Petrona Bold" pitchFamily="34" charset="-120"/>
              </a:rPr>
              <a:t>2</a:t>
            </a:r>
            <a:endParaRPr lang="en-US" sz="2300" dirty="0"/>
          </a:p>
        </p:txBody>
      </p:sp>
      <p:sp>
        <p:nvSpPr>
          <p:cNvPr id="10" name="Text 7"/>
          <p:cNvSpPr/>
          <p:nvPr/>
        </p:nvSpPr>
        <p:spPr>
          <a:xfrm>
            <a:off x="5268158" y="2512457"/>
            <a:ext cx="2436733" cy="304562"/>
          </a:xfrm>
          <a:prstGeom prst="rect">
            <a:avLst/>
          </a:prstGeom>
          <a:noFill/>
        </p:spPr>
        <p:txBody>
          <a:bodyPr wrap="none" lIns="0" tIns="0" rIns="0" bIns="0" rtlCol="0" anchor="t"/>
          <a:lstStyle/>
          <a:p>
            <a:pPr marL="0" indent="0">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Dynamic Pricing</a:t>
            </a:r>
            <a:endParaRPr lang="en-US" sz="1900" dirty="0"/>
          </a:p>
        </p:txBody>
      </p:sp>
      <p:sp>
        <p:nvSpPr>
          <p:cNvPr id="11" name="Text 8"/>
          <p:cNvSpPr/>
          <p:nvPr/>
        </p:nvSpPr>
        <p:spPr>
          <a:xfrm>
            <a:off x="5268158" y="2928342"/>
            <a:ext cx="3226237" cy="593884"/>
          </a:xfrm>
          <a:prstGeom prst="rect">
            <a:avLst/>
          </a:prstGeom>
          <a:noFill/>
        </p:spPr>
        <p:txBody>
          <a:bodyPr wrap="square" lIns="0" tIns="0" rIns="0" bIns="0" rtlCol="0" anchor="t"/>
          <a:lstStyle/>
          <a:p>
            <a:pPr marL="0" indent="0">
              <a:lnSpc>
                <a:spcPts val="2300"/>
              </a:lnSpc>
              <a:buNone/>
            </a:pPr>
            <a:r>
              <a:rPr lang="en-US" sz="1450" kern="0" spc="-29" dirty="0">
                <a:solidFill>
                  <a:srgbClr val="E0D6DE"/>
                </a:solidFill>
                <a:latin typeface="Inter" panose="02000503000000020004" pitchFamily="34" charset="0"/>
                <a:ea typeface="Inter" panose="02000503000000020004" pitchFamily="34" charset="-122"/>
                <a:cs typeface="Inter" panose="02000503000000020004" pitchFamily="34" charset="-120"/>
              </a:rPr>
              <a:t>We ensure fair and transparent rates for all users.</a:t>
            </a:r>
            <a:endParaRPr lang="en-US" sz="1450" dirty="0"/>
          </a:p>
        </p:txBody>
      </p:sp>
      <p:sp>
        <p:nvSpPr>
          <p:cNvPr id="12" name="Shape 9"/>
          <p:cNvSpPr/>
          <p:nvPr/>
        </p:nvSpPr>
        <p:spPr>
          <a:xfrm>
            <a:off x="649724" y="4213622"/>
            <a:ext cx="417671" cy="417671"/>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778669" y="4276249"/>
            <a:ext cx="159663" cy="292418"/>
          </a:xfrm>
          <a:prstGeom prst="rect">
            <a:avLst/>
          </a:prstGeom>
          <a:noFill/>
        </p:spPr>
        <p:txBody>
          <a:bodyPr wrap="none" lIns="0" tIns="0" rIns="0" bIns="0" rtlCol="0" anchor="t"/>
          <a:lstStyle/>
          <a:p>
            <a:pPr marL="0" indent="0" algn="ctr">
              <a:lnSpc>
                <a:spcPts val="2300"/>
              </a:lnSpc>
              <a:buNone/>
            </a:pPr>
            <a:r>
              <a:rPr lang="en-US" sz="2300" b="1" kern="0" spc="-46" dirty="0">
                <a:solidFill>
                  <a:srgbClr val="E0D6DE"/>
                </a:solidFill>
                <a:latin typeface="Petrona Bold" pitchFamily="34" charset="0"/>
                <a:ea typeface="Petrona Bold" pitchFamily="34" charset="-122"/>
                <a:cs typeface="Petrona Bold" pitchFamily="34" charset="-120"/>
              </a:rPr>
              <a:t>3</a:t>
            </a:r>
            <a:endParaRPr lang="en-US" sz="2300" dirty="0"/>
          </a:p>
        </p:txBody>
      </p:sp>
      <p:sp>
        <p:nvSpPr>
          <p:cNvPr id="14" name="Text 11"/>
          <p:cNvSpPr/>
          <p:nvPr/>
        </p:nvSpPr>
        <p:spPr>
          <a:xfrm>
            <a:off x="1253014" y="4213622"/>
            <a:ext cx="2643783" cy="304562"/>
          </a:xfrm>
          <a:prstGeom prst="rect">
            <a:avLst/>
          </a:prstGeom>
          <a:noFill/>
        </p:spPr>
        <p:txBody>
          <a:bodyPr wrap="none" lIns="0" tIns="0" rIns="0" bIns="0" rtlCol="0" anchor="t"/>
          <a:lstStyle/>
          <a:p>
            <a:pPr marL="0" indent="0">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Sustainability Initiatives</a:t>
            </a:r>
            <a:endParaRPr lang="en-US" sz="1900" dirty="0"/>
          </a:p>
        </p:txBody>
      </p:sp>
      <p:sp>
        <p:nvSpPr>
          <p:cNvPr id="15" name="Text 12"/>
          <p:cNvSpPr/>
          <p:nvPr/>
        </p:nvSpPr>
        <p:spPr>
          <a:xfrm>
            <a:off x="1253014" y="4629507"/>
            <a:ext cx="3226237" cy="593884"/>
          </a:xfrm>
          <a:prstGeom prst="rect">
            <a:avLst/>
          </a:prstGeom>
          <a:noFill/>
        </p:spPr>
        <p:txBody>
          <a:bodyPr wrap="square" lIns="0" tIns="0" rIns="0" bIns="0" rtlCol="0" anchor="t"/>
          <a:lstStyle/>
          <a:p>
            <a:pPr marL="0" indent="0">
              <a:lnSpc>
                <a:spcPts val="2300"/>
              </a:lnSpc>
              <a:buNone/>
            </a:pPr>
            <a:r>
              <a:rPr lang="en-US" sz="1450" kern="0" spc="-29" dirty="0">
                <a:solidFill>
                  <a:srgbClr val="E0D6DE"/>
                </a:solidFill>
                <a:latin typeface="Inter" panose="02000503000000020004" pitchFamily="34" charset="0"/>
                <a:ea typeface="Inter" panose="02000503000000020004" pitchFamily="34" charset="-122"/>
                <a:cs typeface="Inter" panose="02000503000000020004" pitchFamily="34" charset="-120"/>
              </a:rPr>
              <a:t>Our platform promotes carpooling and eco-friendly transportation options.</a:t>
            </a:r>
            <a:endParaRPr lang="en-US" sz="1450" dirty="0"/>
          </a:p>
        </p:txBody>
      </p:sp>
      <p:sp>
        <p:nvSpPr>
          <p:cNvPr id="16" name="Shape 13"/>
          <p:cNvSpPr/>
          <p:nvPr/>
        </p:nvSpPr>
        <p:spPr>
          <a:xfrm>
            <a:off x="4664869" y="4213622"/>
            <a:ext cx="417671" cy="417671"/>
          </a:xfrm>
          <a:prstGeom prst="roundRect">
            <a:avLst>
              <a:gd name="adj" fmla="val 18669"/>
            </a:avLst>
          </a:prstGeom>
          <a:solidFill>
            <a:srgbClr val="2F1D63"/>
          </a:solidFill>
          <a:ln w="7620">
            <a:solidFill>
              <a:srgbClr val="48367C"/>
            </a:solidFill>
            <a:prstDash val="solid"/>
          </a:ln>
        </p:spPr>
      </p:sp>
      <p:sp>
        <p:nvSpPr>
          <p:cNvPr id="17" name="Text 14"/>
          <p:cNvSpPr/>
          <p:nvPr/>
        </p:nvSpPr>
        <p:spPr>
          <a:xfrm>
            <a:off x="4797743" y="4276249"/>
            <a:ext cx="151805" cy="292418"/>
          </a:xfrm>
          <a:prstGeom prst="rect">
            <a:avLst/>
          </a:prstGeom>
          <a:noFill/>
        </p:spPr>
        <p:txBody>
          <a:bodyPr wrap="none" lIns="0" tIns="0" rIns="0" bIns="0" rtlCol="0" anchor="t"/>
          <a:lstStyle/>
          <a:p>
            <a:pPr marL="0" indent="0" algn="ctr">
              <a:lnSpc>
                <a:spcPts val="2300"/>
              </a:lnSpc>
              <a:buNone/>
            </a:pPr>
            <a:r>
              <a:rPr lang="en-US" sz="2300" b="1" kern="0" spc="-46" dirty="0">
                <a:solidFill>
                  <a:srgbClr val="E0D6DE"/>
                </a:solidFill>
                <a:latin typeface="Petrona Bold" pitchFamily="34" charset="0"/>
                <a:ea typeface="Petrona Bold" pitchFamily="34" charset="-122"/>
                <a:cs typeface="Petrona Bold" pitchFamily="34" charset="-120"/>
              </a:rPr>
              <a:t>4</a:t>
            </a:r>
            <a:endParaRPr lang="en-US" sz="2300" dirty="0"/>
          </a:p>
        </p:txBody>
      </p:sp>
      <p:sp>
        <p:nvSpPr>
          <p:cNvPr id="18" name="Text 15"/>
          <p:cNvSpPr/>
          <p:nvPr/>
        </p:nvSpPr>
        <p:spPr>
          <a:xfrm>
            <a:off x="5268158" y="4213622"/>
            <a:ext cx="2436733" cy="304562"/>
          </a:xfrm>
          <a:prstGeom prst="rect">
            <a:avLst/>
          </a:prstGeom>
          <a:noFill/>
        </p:spPr>
        <p:txBody>
          <a:bodyPr wrap="none" lIns="0" tIns="0" rIns="0" bIns="0" rtlCol="0" anchor="t"/>
          <a:lstStyle/>
          <a:p>
            <a:pPr marL="0" indent="0">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Scalable Architecture</a:t>
            </a:r>
            <a:endParaRPr lang="en-US" sz="1900" dirty="0"/>
          </a:p>
        </p:txBody>
      </p:sp>
      <p:sp>
        <p:nvSpPr>
          <p:cNvPr id="19" name="Text 16"/>
          <p:cNvSpPr/>
          <p:nvPr/>
        </p:nvSpPr>
        <p:spPr>
          <a:xfrm>
            <a:off x="5268158" y="4629507"/>
            <a:ext cx="3226237" cy="890826"/>
          </a:xfrm>
          <a:prstGeom prst="rect">
            <a:avLst/>
          </a:prstGeom>
          <a:noFill/>
        </p:spPr>
        <p:txBody>
          <a:bodyPr wrap="square" lIns="0" tIns="0" rIns="0" bIns="0" rtlCol="0" anchor="t"/>
          <a:lstStyle/>
          <a:p>
            <a:pPr marL="0" indent="0">
              <a:lnSpc>
                <a:spcPts val="2300"/>
              </a:lnSpc>
              <a:buNone/>
            </a:pPr>
            <a:r>
              <a:rPr lang="en-US" sz="1450" kern="0" spc="-29" dirty="0">
                <a:solidFill>
                  <a:srgbClr val="E0D6DE"/>
                </a:solidFill>
                <a:latin typeface="Inter" panose="02000503000000020004" pitchFamily="34" charset="0"/>
                <a:ea typeface="Inter" panose="02000503000000020004" pitchFamily="34" charset="-122"/>
                <a:cs typeface="Inter" panose="02000503000000020004" pitchFamily="34" charset="-120"/>
              </a:rPr>
              <a:t>We leverage modern cloud infrastructure and microservices for high performance and scalability.</a:t>
            </a:r>
            <a:endParaRPr lang="en-US" sz="1450" dirty="0"/>
          </a:p>
        </p:txBody>
      </p:sp>
      <p:sp>
        <p:nvSpPr>
          <p:cNvPr id="20" name="Text 17"/>
          <p:cNvSpPr/>
          <p:nvPr/>
        </p:nvSpPr>
        <p:spPr>
          <a:xfrm>
            <a:off x="649724" y="5729168"/>
            <a:ext cx="7844552" cy="1187768"/>
          </a:xfrm>
          <a:prstGeom prst="rect">
            <a:avLst/>
          </a:prstGeom>
          <a:noFill/>
        </p:spPr>
        <p:txBody>
          <a:bodyPr wrap="square" lIns="0" tIns="0" rIns="0" bIns="0" rtlCol="0" anchor="t"/>
          <a:lstStyle/>
          <a:p>
            <a:pPr marL="0" indent="0">
              <a:lnSpc>
                <a:spcPts val="2300"/>
              </a:lnSpc>
              <a:buNone/>
            </a:pPr>
            <a:r>
              <a:rPr lang="en-US" sz="1450" kern="0" spc="-29" dirty="0">
                <a:solidFill>
                  <a:srgbClr val="E0D6DE"/>
                </a:solidFill>
                <a:latin typeface="Inter" panose="02000503000000020004" pitchFamily="34" charset="0"/>
                <a:ea typeface="Inter" panose="02000503000000020004" pitchFamily="34" charset="-122"/>
                <a:cs typeface="Inter" panose="02000503000000020004" pitchFamily="34" charset="-120"/>
              </a:rPr>
              <a:t>InnovateX_Crescent's RideShare solution harnesses the power of technology to create a transformative mobility platform. By prioritizing user experience, sustainability, and innovation, the team has developed a comprehensive and impactful solution that can revolutionize the way people commute and connect in urban environments.</a:t>
            </a:r>
            <a:endParaRPr lang="en-US" sz="1450" dirty="0"/>
          </a:p>
        </p:txBody>
      </p:sp>
      <p:sp>
        <p:nvSpPr>
          <p:cNvPr id="21" name="Text 18"/>
          <p:cNvSpPr/>
          <p:nvPr/>
        </p:nvSpPr>
        <p:spPr>
          <a:xfrm>
            <a:off x="649724" y="7125772"/>
            <a:ext cx="7844552" cy="296942"/>
          </a:xfrm>
          <a:prstGeom prst="rect">
            <a:avLst/>
          </a:prstGeom>
          <a:noFill/>
        </p:spPr>
        <p:txBody>
          <a:bodyPr wrap="none" lIns="0" tIns="0" rIns="0" bIns="0" rtlCol="0" anchor="t"/>
          <a:lstStyle/>
          <a:p>
            <a:pPr marL="0" indent="0">
              <a:lnSpc>
                <a:spcPts val="2300"/>
              </a:lnSpc>
              <a:buNone/>
            </a:pP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48678"/>
            <a:ext cx="5954197" cy="744260"/>
          </a:xfrm>
          <a:prstGeom prst="rect">
            <a:avLst/>
          </a:prstGeom>
          <a:noFill/>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Meet the team</a:t>
            </a:r>
            <a:endParaRPr lang="en-US" sz="4650" dirty="0"/>
          </a:p>
        </p:txBody>
      </p:sp>
      <p:pic>
        <p:nvPicPr>
          <p:cNvPr id="3" name="Image 0" descr="preencoded.png"/>
          <p:cNvPicPr>
            <a:picLocks noChangeAspect="1"/>
          </p:cNvPicPr>
          <p:nvPr/>
        </p:nvPicPr>
        <p:blipFill>
          <a:blip r:embed="rId1"/>
          <a:stretch>
            <a:fillRect/>
          </a:stretch>
        </p:blipFill>
        <p:spPr>
          <a:xfrm>
            <a:off x="2731651" y="2188250"/>
            <a:ext cx="2368987" cy="3045738"/>
          </a:xfrm>
          <a:prstGeom prst="rect">
            <a:avLst/>
          </a:prstGeom>
        </p:spPr>
      </p:pic>
      <p:sp>
        <p:nvSpPr>
          <p:cNvPr id="4" name="Text 1"/>
          <p:cNvSpPr/>
          <p:nvPr/>
        </p:nvSpPr>
        <p:spPr>
          <a:xfrm>
            <a:off x="793790" y="5489138"/>
            <a:ext cx="3153013"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Tanush Modem Mahesh</a:t>
            </a:r>
            <a:endParaRPr lang="en-US" sz="2300" dirty="0"/>
          </a:p>
        </p:txBody>
      </p:sp>
      <p:sp>
        <p:nvSpPr>
          <p:cNvPr id="5" name="Text 2"/>
          <p:cNvSpPr/>
          <p:nvPr/>
        </p:nvSpPr>
        <p:spPr>
          <a:xfrm>
            <a:off x="793790" y="6088023"/>
            <a:ext cx="6244709" cy="1088708"/>
          </a:xfrm>
          <a:prstGeom prst="rect">
            <a:avLst/>
          </a:prstGeom>
          <a:noFill/>
        </p:spPr>
        <p:txBody>
          <a:bodyPr wrap="squar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SKILLS </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Backend [Flask - Python], Cloud [AWS], Docker, API Testing [Postman], Database [MongoDB], Data Science, Java</a:t>
            </a:r>
            <a:endParaRPr lang="en-US" sz="1750" dirty="0"/>
          </a:p>
        </p:txBody>
      </p:sp>
      <p:pic>
        <p:nvPicPr>
          <p:cNvPr id="6" name="Image 1" descr="preencoded.png"/>
          <p:cNvPicPr>
            <a:picLocks noChangeAspect="1"/>
          </p:cNvPicPr>
          <p:nvPr/>
        </p:nvPicPr>
        <p:blipFill>
          <a:blip r:embed="rId2"/>
          <a:stretch>
            <a:fillRect/>
          </a:stretch>
        </p:blipFill>
        <p:spPr>
          <a:xfrm>
            <a:off x="9657040" y="2188250"/>
            <a:ext cx="2129552" cy="3034070"/>
          </a:xfrm>
          <a:prstGeom prst="rect">
            <a:avLst/>
          </a:prstGeom>
        </p:spPr>
      </p:pic>
      <p:sp>
        <p:nvSpPr>
          <p:cNvPr id="7" name="Text 3"/>
          <p:cNvSpPr/>
          <p:nvPr/>
        </p:nvSpPr>
        <p:spPr>
          <a:xfrm>
            <a:off x="7599521" y="5477470"/>
            <a:ext cx="2977039"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Sirasudeen P</a:t>
            </a:r>
            <a:endParaRPr lang="en-US" sz="2300" dirty="0"/>
          </a:p>
        </p:txBody>
      </p:sp>
      <p:sp>
        <p:nvSpPr>
          <p:cNvPr id="8" name="Text 4"/>
          <p:cNvSpPr/>
          <p:nvPr/>
        </p:nvSpPr>
        <p:spPr>
          <a:xfrm>
            <a:off x="7599521" y="6076355"/>
            <a:ext cx="6244709" cy="1088708"/>
          </a:xfrm>
          <a:prstGeom prst="rect">
            <a:avLst/>
          </a:prstGeom>
          <a:noFill/>
        </p:spPr>
        <p:txBody>
          <a:bodyPr wrap="squar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SKILLS</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
</a:t>
            </a: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Frontend - REACT.js, Google Maps API, MaterialUI, Cloud [AWS], CPP</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1625560"/>
            <a:ext cx="5954197" cy="744260"/>
          </a:xfrm>
          <a:prstGeom prst="rect">
            <a:avLst/>
          </a:prstGeom>
          <a:noFill/>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Thank You</a:t>
            </a:r>
            <a:endParaRPr lang="en-US" sz="4650" dirty="0"/>
          </a:p>
        </p:txBody>
      </p:sp>
      <p:sp>
        <p:nvSpPr>
          <p:cNvPr id="4" name="Text 1"/>
          <p:cNvSpPr/>
          <p:nvPr/>
        </p:nvSpPr>
        <p:spPr>
          <a:xfrm>
            <a:off x="793790" y="2709982"/>
            <a:ext cx="9385221"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Team Name: INNOVATEX_CRESCENT </a:t>
            </a:r>
            <a:endParaRPr lang="en-US" sz="1750" dirty="0"/>
          </a:p>
        </p:txBody>
      </p:sp>
      <p:sp>
        <p:nvSpPr>
          <p:cNvPr id="5" name="Shape 2"/>
          <p:cNvSpPr/>
          <p:nvPr/>
        </p:nvSpPr>
        <p:spPr>
          <a:xfrm>
            <a:off x="793790" y="3328035"/>
            <a:ext cx="9385221" cy="3276005"/>
          </a:xfrm>
          <a:prstGeom prst="roundRect">
            <a:avLst>
              <a:gd name="adj" fmla="val 2908"/>
            </a:avLst>
          </a:prstGeom>
          <a:noFill/>
          <a:ln w="7620">
            <a:solidFill>
              <a:srgbClr val="FFFFFF">
                <a:alpha val="24000"/>
              </a:srgbClr>
            </a:solidFill>
            <a:prstDash val="solid"/>
          </a:ln>
        </p:spPr>
      </p:sp>
      <p:sp>
        <p:nvSpPr>
          <p:cNvPr id="6" name="Shape 3"/>
          <p:cNvSpPr/>
          <p:nvPr/>
        </p:nvSpPr>
        <p:spPr>
          <a:xfrm>
            <a:off x="801410" y="3335655"/>
            <a:ext cx="9369981" cy="659487"/>
          </a:xfrm>
          <a:prstGeom prst="rect">
            <a:avLst/>
          </a:prstGeom>
          <a:solidFill>
            <a:srgbClr val="FFFFFF">
              <a:alpha val="4000"/>
            </a:srgbClr>
          </a:solidFill>
        </p:spPr>
      </p:sp>
      <p:sp>
        <p:nvSpPr>
          <p:cNvPr id="7" name="Text 4"/>
          <p:cNvSpPr/>
          <p:nvPr/>
        </p:nvSpPr>
        <p:spPr>
          <a:xfrm>
            <a:off x="1028224" y="3479363"/>
            <a:ext cx="2977039"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Team Members</a:t>
            </a:r>
            <a:endParaRPr lang="en-US" sz="2300" dirty="0"/>
          </a:p>
        </p:txBody>
      </p:sp>
      <p:sp>
        <p:nvSpPr>
          <p:cNvPr id="8" name="Text 5"/>
          <p:cNvSpPr/>
          <p:nvPr/>
        </p:nvSpPr>
        <p:spPr>
          <a:xfrm>
            <a:off x="5717024" y="3479363"/>
            <a:ext cx="2977039"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Email</a:t>
            </a:r>
            <a:endParaRPr lang="en-US" sz="2300" dirty="0"/>
          </a:p>
        </p:txBody>
      </p:sp>
      <p:sp>
        <p:nvSpPr>
          <p:cNvPr id="9" name="Shape 6"/>
          <p:cNvSpPr/>
          <p:nvPr/>
        </p:nvSpPr>
        <p:spPr>
          <a:xfrm>
            <a:off x="801410" y="3995142"/>
            <a:ext cx="9369981" cy="650319"/>
          </a:xfrm>
          <a:prstGeom prst="rect">
            <a:avLst/>
          </a:prstGeom>
          <a:solidFill>
            <a:srgbClr val="000000">
              <a:alpha val="4000"/>
            </a:srgbClr>
          </a:solidFill>
        </p:spPr>
      </p:sp>
      <p:sp>
        <p:nvSpPr>
          <p:cNvPr id="10" name="Text 7"/>
          <p:cNvSpPr/>
          <p:nvPr/>
        </p:nvSpPr>
        <p:spPr>
          <a:xfrm>
            <a:off x="1028224" y="4138851"/>
            <a:ext cx="4227552"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Tanush M M</a:t>
            </a:r>
            <a:endParaRPr lang="en-US" sz="1750" dirty="0"/>
          </a:p>
        </p:txBody>
      </p:sp>
      <p:sp>
        <p:nvSpPr>
          <p:cNvPr id="11" name="Text 8"/>
          <p:cNvSpPr/>
          <p:nvPr/>
        </p:nvSpPr>
        <p:spPr>
          <a:xfrm>
            <a:off x="5717024" y="4138851"/>
            <a:ext cx="4227552" cy="362903"/>
          </a:xfrm>
          <a:prstGeom prst="rect">
            <a:avLst/>
          </a:prstGeom>
          <a:noFill/>
        </p:spPr>
        <p:txBody>
          <a:bodyPr wrap="none" lIns="0" tIns="0" rIns="0" bIns="0" rtlCol="0" anchor="t"/>
          <a:lstStyle/>
          <a:p>
            <a:pPr marL="0" indent="0">
              <a:lnSpc>
                <a:spcPts val="2850"/>
              </a:lnSpc>
              <a:buNone/>
            </a:pPr>
            <a:r>
              <a:rPr lang="en-US" sz="1750" u="sng" kern="0" spc="-36" dirty="0">
                <a:solidFill>
                  <a:srgbClr val="876CD4"/>
                </a:solidFill>
                <a:latin typeface="Inter" panose="02000503000000020004" pitchFamily="34" charset="0"/>
                <a:ea typeface="Inter" panose="02000503000000020004" pitchFamily="34" charset="-122"/>
                <a:cs typeface="Inter" panose="02000503000000020004" pitchFamily="34" charset="-120"/>
              </a:rPr>
              <a:t>tanushmmofficial@gmail.com</a:t>
            </a:r>
            <a:endParaRPr lang="en-US" sz="1750" dirty="0"/>
          </a:p>
        </p:txBody>
      </p:sp>
      <p:sp>
        <p:nvSpPr>
          <p:cNvPr id="12" name="Shape 9"/>
          <p:cNvSpPr/>
          <p:nvPr/>
        </p:nvSpPr>
        <p:spPr>
          <a:xfrm>
            <a:off x="801410" y="4645462"/>
            <a:ext cx="9369981" cy="650319"/>
          </a:xfrm>
          <a:prstGeom prst="rect">
            <a:avLst/>
          </a:prstGeom>
          <a:solidFill>
            <a:srgbClr val="FFFFFF">
              <a:alpha val="4000"/>
            </a:srgbClr>
          </a:solidFill>
        </p:spPr>
      </p:sp>
      <p:sp>
        <p:nvSpPr>
          <p:cNvPr id="13" name="Text 10"/>
          <p:cNvSpPr/>
          <p:nvPr/>
        </p:nvSpPr>
        <p:spPr>
          <a:xfrm>
            <a:off x="1028224" y="4789170"/>
            <a:ext cx="4227552"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Sirasudeen P</a:t>
            </a:r>
            <a:endParaRPr lang="en-US" sz="1750" dirty="0"/>
          </a:p>
        </p:txBody>
      </p:sp>
      <p:sp>
        <p:nvSpPr>
          <p:cNvPr id="14" name="Text 11"/>
          <p:cNvSpPr/>
          <p:nvPr/>
        </p:nvSpPr>
        <p:spPr>
          <a:xfrm>
            <a:off x="5717024" y="4789170"/>
            <a:ext cx="4227552" cy="362903"/>
          </a:xfrm>
          <a:prstGeom prst="rect">
            <a:avLst/>
          </a:prstGeom>
          <a:noFill/>
        </p:spPr>
        <p:txBody>
          <a:bodyPr wrap="none" lIns="0" tIns="0" rIns="0" bIns="0" rtlCol="0" anchor="t"/>
          <a:lstStyle/>
          <a:p>
            <a:pPr marL="0" indent="0">
              <a:lnSpc>
                <a:spcPts val="2850"/>
              </a:lnSpc>
              <a:buNone/>
            </a:pPr>
            <a:r>
              <a:rPr lang="en-US" sz="1750" u="sng" kern="0" spc="-36" dirty="0">
                <a:solidFill>
                  <a:srgbClr val="876CD4"/>
                </a:solidFill>
                <a:latin typeface="Inter" panose="02000503000000020004" pitchFamily="34" charset="0"/>
                <a:ea typeface="Inter" panose="02000503000000020004" pitchFamily="34" charset="-122"/>
                <a:cs typeface="Inter" panose="02000503000000020004" pitchFamily="34" charset="-120"/>
              </a:rPr>
              <a:t>sirasudeenp@gmail.com</a:t>
            </a:r>
            <a:endParaRPr lang="en-US" sz="1750" dirty="0"/>
          </a:p>
        </p:txBody>
      </p:sp>
      <p:sp>
        <p:nvSpPr>
          <p:cNvPr id="15" name="Shape 12"/>
          <p:cNvSpPr/>
          <p:nvPr/>
        </p:nvSpPr>
        <p:spPr>
          <a:xfrm>
            <a:off x="801410" y="5295781"/>
            <a:ext cx="9369981" cy="650319"/>
          </a:xfrm>
          <a:prstGeom prst="rect">
            <a:avLst/>
          </a:prstGeom>
          <a:solidFill>
            <a:srgbClr val="000000">
              <a:alpha val="4000"/>
            </a:srgbClr>
          </a:solidFill>
        </p:spPr>
      </p:sp>
      <p:sp>
        <p:nvSpPr>
          <p:cNvPr id="16" name="Text 13"/>
          <p:cNvSpPr/>
          <p:nvPr/>
        </p:nvSpPr>
        <p:spPr>
          <a:xfrm>
            <a:off x="1028224" y="5439489"/>
            <a:ext cx="4227552"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Syed Fayaadh S [Inactive]</a:t>
            </a:r>
            <a:endParaRPr lang="en-US" sz="1750" dirty="0"/>
          </a:p>
        </p:txBody>
      </p:sp>
      <p:sp>
        <p:nvSpPr>
          <p:cNvPr id="17" name="Text 14"/>
          <p:cNvSpPr/>
          <p:nvPr/>
        </p:nvSpPr>
        <p:spPr>
          <a:xfrm>
            <a:off x="5717024" y="5439489"/>
            <a:ext cx="4227552" cy="362903"/>
          </a:xfrm>
          <a:prstGeom prst="rect">
            <a:avLst/>
          </a:prstGeom>
          <a:noFill/>
        </p:spPr>
        <p:txBody>
          <a:bodyPr wrap="none" lIns="0" tIns="0" rIns="0" bIns="0" rtlCol="0" anchor="t"/>
          <a:lstStyle/>
          <a:p>
            <a:pPr marL="0" indent="0">
              <a:lnSpc>
                <a:spcPts val="2850"/>
              </a:lnSpc>
              <a:buNone/>
            </a:pPr>
            <a:r>
              <a:rPr lang="en-US" sz="1750" u="sng" kern="0" spc="-36" dirty="0">
                <a:solidFill>
                  <a:srgbClr val="876CD4"/>
                </a:solidFill>
                <a:latin typeface="Inter" panose="02000503000000020004" pitchFamily="34" charset="0"/>
                <a:ea typeface="Inter" panose="02000503000000020004" pitchFamily="34" charset="-122"/>
                <a:cs typeface="Inter" panose="02000503000000020004" pitchFamily="34" charset="-120"/>
              </a:rPr>
              <a:t>fayaadhsyed@gmail.com</a:t>
            </a:r>
            <a:endParaRPr lang="en-US" sz="1750" dirty="0"/>
          </a:p>
        </p:txBody>
      </p:sp>
      <p:sp>
        <p:nvSpPr>
          <p:cNvPr id="18" name="Shape 15"/>
          <p:cNvSpPr/>
          <p:nvPr/>
        </p:nvSpPr>
        <p:spPr>
          <a:xfrm>
            <a:off x="801410" y="5946100"/>
            <a:ext cx="9369981" cy="650319"/>
          </a:xfrm>
          <a:prstGeom prst="rect">
            <a:avLst/>
          </a:prstGeom>
          <a:solidFill>
            <a:srgbClr val="FFFFFF">
              <a:alpha val="4000"/>
            </a:srgbClr>
          </a:solidFill>
        </p:spPr>
      </p:sp>
      <p:sp>
        <p:nvSpPr>
          <p:cNvPr id="19" name="Text 16"/>
          <p:cNvSpPr/>
          <p:nvPr/>
        </p:nvSpPr>
        <p:spPr>
          <a:xfrm>
            <a:off x="1028224" y="6089809"/>
            <a:ext cx="4227552"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Gouri Shankar Prusty P [Inactive]</a:t>
            </a:r>
            <a:endParaRPr lang="en-US" sz="1750" dirty="0"/>
          </a:p>
        </p:txBody>
      </p:sp>
      <p:sp>
        <p:nvSpPr>
          <p:cNvPr id="20" name="Text 17"/>
          <p:cNvSpPr/>
          <p:nvPr/>
        </p:nvSpPr>
        <p:spPr>
          <a:xfrm>
            <a:off x="5717024" y="6089809"/>
            <a:ext cx="4227552" cy="362903"/>
          </a:xfrm>
          <a:prstGeom prst="rect">
            <a:avLst/>
          </a:prstGeom>
          <a:noFill/>
        </p:spPr>
        <p:txBody>
          <a:bodyPr wrap="none" lIns="0" tIns="0" rIns="0" bIns="0" rtlCol="0" anchor="t"/>
          <a:lstStyle/>
          <a:p>
            <a:pPr marL="0" indent="0">
              <a:lnSpc>
                <a:spcPts val="2850"/>
              </a:lnSpc>
              <a:buNone/>
            </a:pPr>
            <a:r>
              <a:rPr lang="en-US" sz="1750" u="sng" kern="0" spc="-36" dirty="0">
                <a:solidFill>
                  <a:srgbClr val="876CD4"/>
                </a:solidFill>
                <a:latin typeface="Inter" panose="02000503000000020004" pitchFamily="34" charset="0"/>
                <a:ea typeface="Inter" panose="02000503000000020004" pitchFamily="34" charset="-122"/>
                <a:cs typeface="Inter" panose="02000503000000020004" pitchFamily="34" charset="-120"/>
              </a:rPr>
              <a:t>pgourishankarprusty@gmail.com</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3742611"/>
            <a:ext cx="5954197" cy="744260"/>
          </a:xfrm>
          <a:prstGeom prst="rect">
            <a:avLst/>
          </a:prstGeom>
          <a:noFill/>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Q &amp; A</a:t>
            </a:r>
            <a:endParaRPr lang="en-US" sz="4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10615"/>
            <a:ext cx="8312944" cy="744260"/>
          </a:xfrm>
          <a:prstGeom prst="rect">
            <a:avLst/>
          </a:prstGeom>
          <a:noFill/>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Team and Application Overview</a:t>
            </a:r>
            <a:endParaRPr lang="en-US" sz="4650" dirty="0"/>
          </a:p>
        </p:txBody>
      </p:sp>
      <p:sp>
        <p:nvSpPr>
          <p:cNvPr id="3" name="Text 1"/>
          <p:cNvSpPr/>
          <p:nvPr/>
        </p:nvSpPr>
        <p:spPr>
          <a:xfrm>
            <a:off x="793790" y="2421850"/>
            <a:ext cx="2977039"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Team Name</a:t>
            </a:r>
            <a:endParaRPr lang="en-US" sz="2300" dirty="0"/>
          </a:p>
        </p:txBody>
      </p:sp>
      <p:sp>
        <p:nvSpPr>
          <p:cNvPr id="4" name="Text 2"/>
          <p:cNvSpPr/>
          <p:nvPr/>
        </p:nvSpPr>
        <p:spPr>
          <a:xfrm>
            <a:off x="793790" y="3020735"/>
            <a:ext cx="6244709"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InnovateX_Crescent</a:t>
            </a:r>
            <a:endParaRPr lang="en-US" sz="1750" dirty="0"/>
          </a:p>
        </p:txBody>
      </p:sp>
      <p:sp>
        <p:nvSpPr>
          <p:cNvPr id="5" name="Text 3"/>
          <p:cNvSpPr/>
          <p:nvPr/>
        </p:nvSpPr>
        <p:spPr>
          <a:xfrm>
            <a:off x="7599521" y="2421850"/>
            <a:ext cx="2977039"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Application Name</a:t>
            </a:r>
            <a:endParaRPr lang="en-US" sz="2300" dirty="0"/>
          </a:p>
        </p:txBody>
      </p:sp>
      <p:sp>
        <p:nvSpPr>
          <p:cNvPr id="6" name="Text 4"/>
          <p:cNvSpPr/>
          <p:nvPr/>
        </p:nvSpPr>
        <p:spPr>
          <a:xfrm>
            <a:off x="7599521" y="3020735"/>
            <a:ext cx="6244709"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Rideshare Application</a:t>
            </a:r>
            <a:endParaRPr lang="en-US" sz="1750" dirty="0"/>
          </a:p>
        </p:txBody>
      </p:sp>
      <p:sp>
        <p:nvSpPr>
          <p:cNvPr id="7" name="Shape 5"/>
          <p:cNvSpPr/>
          <p:nvPr/>
        </p:nvSpPr>
        <p:spPr>
          <a:xfrm>
            <a:off x="793790" y="3842861"/>
            <a:ext cx="13042821" cy="3276005"/>
          </a:xfrm>
          <a:prstGeom prst="roundRect">
            <a:avLst>
              <a:gd name="adj" fmla="val 2908"/>
            </a:avLst>
          </a:prstGeom>
          <a:noFill/>
          <a:ln w="7620">
            <a:solidFill>
              <a:srgbClr val="FFFFFF">
                <a:alpha val="24000"/>
              </a:srgbClr>
            </a:solidFill>
            <a:prstDash val="solid"/>
          </a:ln>
        </p:spPr>
      </p:sp>
      <p:sp>
        <p:nvSpPr>
          <p:cNvPr id="8" name="Shape 6"/>
          <p:cNvSpPr/>
          <p:nvPr/>
        </p:nvSpPr>
        <p:spPr>
          <a:xfrm>
            <a:off x="801410" y="3850481"/>
            <a:ext cx="13027581" cy="659487"/>
          </a:xfrm>
          <a:prstGeom prst="rect">
            <a:avLst/>
          </a:prstGeom>
          <a:solidFill>
            <a:srgbClr val="FFFFFF">
              <a:alpha val="4000"/>
            </a:srgbClr>
          </a:solidFill>
        </p:spPr>
      </p:sp>
      <p:sp>
        <p:nvSpPr>
          <p:cNvPr id="9" name="Text 7"/>
          <p:cNvSpPr/>
          <p:nvPr/>
        </p:nvSpPr>
        <p:spPr>
          <a:xfrm>
            <a:off x="1028224" y="3994190"/>
            <a:ext cx="2977039"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Team Members</a:t>
            </a:r>
            <a:endParaRPr lang="en-US" sz="2300" dirty="0"/>
          </a:p>
        </p:txBody>
      </p:sp>
      <p:sp>
        <p:nvSpPr>
          <p:cNvPr id="10" name="Text 8"/>
          <p:cNvSpPr/>
          <p:nvPr/>
        </p:nvSpPr>
        <p:spPr>
          <a:xfrm>
            <a:off x="7545824" y="3994190"/>
            <a:ext cx="2977039" cy="372070"/>
          </a:xfrm>
          <a:prstGeom prst="rect">
            <a:avLst/>
          </a:prstGeom>
          <a:noFill/>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Email</a:t>
            </a:r>
            <a:endParaRPr lang="en-US" sz="2300" dirty="0"/>
          </a:p>
        </p:txBody>
      </p:sp>
      <p:sp>
        <p:nvSpPr>
          <p:cNvPr id="11" name="Shape 9"/>
          <p:cNvSpPr/>
          <p:nvPr/>
        </p:nvSpPr>
        <p:spPr>
          <a:xfrm>
            <a:off x="801410" y="4509968"/>
            <a:ext cx="13027581" cy="650319"/>
          </a:xfrm>
          <a:prstGeom prst="rect">
            <a:avLst/>
          </a:prstGeom>
          <a:solidFill>
            <a:srgbClr val="000000">
              <a:alpha val="4000"/>
            </a:srgbClr>
          </a:solidFill>
        </p:spPr>
      </p:sp>
      <p:sp>
        <p:nvSpPr>
          <p:cNvPr id="12" name="Text 10"/>
          <p:cNvSpPr/>
          <p:nvPr/>
        </p:nvSpPr>
        <p:spPr>
          <a:xfrm>
            <a:off x="1028224" y="4653677"/>
            <a:ext cx="6056352"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Tanush M M</a:t>
            </a:r>
            <a:endParaRPr lang="en-US" sz="1750" dirty="0"/>
          </a:p>
        </p:txBody>
      </p:sp>
      <p:sp>
        <p:nvSpPr>
          <p:cNvPr id="13" name="Text 11"/>
          <p:cNvSpPr/>
          <p:nvPr/>
        </p:nvSpPr>
        <p:spPr>
          <a:xfrm>
            <a:off x="7545824" y="4653677"/>
            <a:ext cx="6056352" cy="362903"/>
          </a:xfrm>
          <a:prstGeom prst="rect">
            <a:avLst/>
          </a:prstGeom>
          <a:noFill/>
        </p:spPr>
        <p:txBody>
          <a:bodyPr wrap="none" lIns="0" tIns="0" rIns="0" bIns="0" rtlCol="0" anchor="t"/>
          <a:lstStyle/>
          <a:p>
            <a:pPr marL="0" indent="0">
              <a:lnSpc>
                <a:spcPts val="2850"/>
              </a:lnSpc>
              <a:buNone/>
            </a:pPr>
            <a:r>
              <a:rPr lang="en-US" sz="1750" u="sng" kern="0" spc="-36" dirty="0">
                <a:solidFill>
                  <a:srgbClr val="876CD4"/>
                </a:solidFill>
                <a:latin typeface="Inter" panose="02000503000000020004" pitchFamily="34" charset="0"/>
                <a:ea typeface="Inter" panose="02000503000000020004" pitchFamily="34" charset="-122"/>
                <a:cs typeface="Inter" panose="02000503000000020004" pitchFamily="34" charset="-120"/>
              </a:rPr>
              <a:t>tanushmmofficial@gmail.com</a:t>
            </a:r>
            <a:endParaRPr lang="en-US" sz="1750" dirty="0"/>
          </a:p>
        </p:txBody>
      </p:sp>
      <p:sp>
        <p:nvSpPr>
          <p:cNvPr id="14" name="Shape 12"/>
          <p:cNvSpPr/>
          <p:nvPr/>
        </p:nvSpPr>
        <p:spPr>
          <a:xfrm>
            <a:off x="801410" y="5160288"/>
            <a:ext cx="13027581" cy="650319"/>
          </a:xfrm>
          <a:prstGeom prst="rect">
            <a:avLst/>
          </a:prstGeom>
          <a:solidFill>
            <a:srgbClr val="FFFFFF">
              <a:alpha val="4000"/>
            </a:srgbClr>
          </a:solidFill>
        </p:spPr>
      </p:sp>
      <p:sp>
        <p:nvSpPr>
          <p:cNvPr id="15" name="Text 13"/>
          <p:cNvSpPr/>
          <p:nvPr/>
        </p:nvSpPr>
        <p:spPr>
          <a:xfrm>
            <a:off x="1028224" y="5303996"/>
            <a:ext cx="6056352"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Sirasudeen P</a:t>
            </a:r>
            <a:endParaRPr lang="en-US" sz="1750" dirty="0"/>
          </a:p>
        </p:txBody>
      </p:sp>
      <p:sp>
        <p:nvSpPr>
          <p:cNvPr id="16" name="Text 14"/>
          <p:cNvSpPr/>
          <p:nvPr/>
        </p:nvSpPr>
        <p:spPr>
          <a:xfrm>
            <a:off x="7545824" y="5303996"/>
            <a:ext cx="6056352" cy="362903"/>
          </a:xfrm>
          <a:prstGeom prst="rect">
            <a:avLst/>
          </a:prstGeom>
          <a:noFill/>
        </p:spPr>
        <p:txBody>
          <a:bodyPr wrap="none" lIns="0" tIns="0" rIns="0" bIns="0" rtlCol="0" anchor="t"/>
          <a:lstStyle/>
          <a:p>
            <a:pPr marL="0" indent="0">
              <a:lnSpc>
                <a:spcPts val="2850"/>
              </a:lnSpc>
              <a:buNone/>
            </a:pPr>
            <a:r>
              <a:rPr lang="en-US" sz="1750" u="sng" kern="0" spc="-36" dirty="0">
                <a:solidFill>
                  <a:srgbClr val="876CD4"/>
                </a:solidFill>
                <a:latin typeface="Inter" panose="02000503000000020004" pitchFamily="34" charset="0"/>
                <a:ea typeface="Inter" panose="02000503000000020004" pitchFamily="34" charset="-122"/>
                <a:cs typeface="Inter" panose="02000503000000020004" pitchFamily="34" charset="-120"/>
              </a:rPr>
              <a:t>sirasudeenp@gmail.com</a:t>
            </a:r>
            <a:endParaRPr lang="en-US" sz="1750" dirty="0"/>
          </a:p>
        </p:txBody>
      </p:sp>
      <p:sp>
        <p:nvSpPr>
          <p:cNvPr id="17" name="Shape 15"/>
          <p:cNvSpPr/>
          <p:nvPr/>
        </p:nvSpPr>
        <p:spPr>
          <a:xfrm>
            <a:off x="801410" y="5810607"/>
            <a:ext cx="13027581" cy="650319"/>
          </a:xfrm>
          <a:prstGeom prst="rect">
            <a:avLst/>
          </a:prstGeom>
          <a:solidFill>
            <a:srgbClr val="000000">
              <a:alpha val="4000"/>
            </a:srgbClr>
          </a:solidFill>
        </p:spPr>
      </p:sp>
      <p:sp>
        <p:nvSpPr>
          <p:cNvPr id="18" name="Text 16"/>
          <p:cNvSpPr/>
          <p:nvPr/>
        </p:nvSpPr>
        <p:spPr>
          <a:xfrm>
            <a:off x="1028224" y="5954316"/>
            <a:ext cx="6056352"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Syed Fayaadh S [Inactive]</a:t>
            </a:r>
            <a:endParaRPr lang="en-US" sz="1750" dirty="0"/>
          </a:p>
        </p:txBody>
      </p:sp>
      <p:sp>
        <p:nvSpPr>
          <p:cNvPr id="19" name="Text 17"/>
          <p:cNvSpPr/>
          <p:nvPr/>
        </p:nvSpPr>
        <p:spPr>
          <a:xfrm>
            <a:off x="7545824" y="5954316"/>
            <a:ext cx="6056352" cy="362903"/>
          </a:xfrm>
          <a:prstGeom prst="rect">
            <a:avLst/>
          </a:prstGeom>
          <a:noFill/>
        </p:spPr>
        <p:txBody>
          <a:bodyPr wrap="none" lIns="0" tIns="0" rIns="0" bIns="0" rtlCol="0" anchor="t"/>
          <a:lstStyle/>
          <a:p>
            <a:pPr marL="0" indent="0">
              <a:lnSpc>
                <a:spcPts val="2850"/>
              </a:lnSpc>
              <a:buNone/>
            </a:pPr>
            <a:r>
              <a:rPr lang="en-US" sz="1750" u="sng" kern="0" spc="-36" dirty="0">
                <a:solidFill>
                  <a:srgbClr val="876CD4"/>
                </a:solidFill>
                <a:latin typeface="Inter" panose="02000503000000020004" pitchFamily="34" charset="0"/>
                <a:ea typeface="Inter" panose="02000503000000020004" pitchFamily="34" charset="-122"/>
                <a:cs typeface="Inter" panose="02000503000000020004" pitchFamily="34" charset="-120"/>
              </a:rPr>
              <a:t>fayaadhsyed@gmail.com</a:t>
            </a:r>
            <a:endParaRPr lang="en-US" sz="1750" dirty="0"/>
          </a:p>
        </p:txBody>
      </p:sp>
      <p:sp>
        <p:nvSpPr>
          <p:cNvPr id="20" name="Shape 18"/>
          <p:cNvSpPr/>
          <p:nvPr/>
        </p:nvSpPr>
        <p:spPr>
          <a:xfrm>
            <a:off x="801410" y="6460927"/>
            <a:ext cx="13027581" cy="650319"/>
          </a:xfrm>
          <a:prstGeom prst="rect">
            <a:avLst/>
          </a:prstGeom>
          <a:solidFill>
            <a:srgbClr val="FFFFFF">
              <a:alpha val="4000"/>
            </a:srgbClr>
          </a:solidFill>
        </p:spPr>
      </p:sp>
      <p:sp>
        <p:nvSpPr>
          <p:cNvPr id="21" name="Text 19"/>
          <p:cNvSpPr/>
          <p:nvPr/>
        </p:nvSpPr>
        <p:spPr>
          <a:xfrm>
            <a:off x="1028224" y="6604635"/>
            <a:ext cx="6056352" cy="362903"/>
          </a:xfrm>
          <a:prstGeom prst="rect">
            <a:avLst/>
          </a:prstGeom>
          <a:noFill/>
        </p:spPr>
        <p:txBody>
          <a:bodyPr wrap="non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Gouri Shankar Prusty P [Inactive]</a:t>
            </a:r>
            <a:endParaRPr lang="en-US" sz="1750" dirty="0"/>
          </a:p>
        </p:txBody>
      </p:sp>
      <p:sp>
        <p:nvSpPr>
          <p:cNvPr id="22" name="Text 20"/>
          <p:cNvSpPr/>
          <p:nvPr/>
        </p:nvSpPr>
        <p:spPr>
          <a:xfrm>
            <a:off x="7545824" y="6604635"/>
            <a:ext cx="6056352" cy="362903"/>
          </a:xfrm>
          <a:prstGeom prst="rect">
            <a:avLst/>
          </a:prstGeom>
          <a:noFill/>
        </p:spPr>
        <p:txBody>
          <a:bodyPr wrap="none" lIns="0" tIns="0" rIns="0" bIns="0" rtlCol="0" anchor="t"/>
          <a:lstStyle/>
          <a:p>
            <a:pPr marL="0" indent="0">
              <a:lnSpc>
                <a:spcPts val="2850"/>
              </a:lnSpc>
              <a:buNone/>
            </a:pPr>
            <a:r>
              <a:rPr lang="en-US" sz="1750" u="sng" kern="0" spc="-36" dirty="0">
                <a:solidFill>
                  <a:srgbClr val="876CD4"/>
                </a:solidFill>
                <a:latin typeface="Inter" panose="02000503000000020004" pitchFamily="34" charset="0"/>
                <a:ea typeface="Inter" panose="02000503000000020004" pitchFamily="34" charset="-122"/>
                <a:cs typeface="Inter" panose="02000503000000020004" pitchFamily="34" charset="-120"/>
              </a:rPr>
              <a:t>pgourishankarprusty@gmail.com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6489" y="885587"/>
            <a:ext cx="7723823" cy="1331595"/>
          </a:xfrm>
          <a:prstGeom prst="rect">
            <a:avLst/>
          </a:prstGeom>
          <a:noFill/>
        </p:spPr>
        <p:txBody>
          <a:bodyPr wrap="square" lIns="0" tIns="0" rIns="0" bIns="0" rtlCol="0" anchor="t"/>
          <a:lstStyle/>
          <a:p>
            <a:pPr marL="0" indent="0">
              <a:lnSpc>
                <a:spcPts val="5200"/>
              </a:lnSpc>
              <a:buNone/>
            </a:pPr>
            <a:r>
              <a:rPr lang="en-US" sz="4150" b="1" kern="0" spc="-84" dirty="0">
                <a:solidFill>
                  <a:srgbClr val="FF8AAF"/>
                </a:solidFill>
                <a:latin typeface="Petrona Bold" pitchFamily="34" charset="0"/>
                <a:ea typeface="Petrona Bold" pitchFamily="34" charset="-122"/>
                <a:cs typeface="Petrona Bold" pitchFamily="34" charset="-120"/>
              </a:rPr>
              <a:t>Introducing the RideShare Solution</a:t>
            </a:r>
            <a:endParaRPr lang="en-US" sz="4150" dirty="0"/>
          </a:p>
        </p:txBody>
      </p:sp>
      <p:sp>
        <p:nvSpPr>
          <p:cNvPr id="4" name="Shape 1"/>
          <p:cNvSpPr/>
          <p:nvPr/>
        </p:nvSpPr>
        <p:spPr>
          <a:xfrm>
            <a:off x="6196489" y="2749748"/>
            <a:ext cx="456486" cy="456486"/>
          </a:xfrm>
          <a:prstGeom prst="roundRect">
            <a:avLst>
              <a:gd name="adj" fmla="val 18670"/>
            </a:avLst>
          </a:prstGeom>
          <a:solidFill>
            <a:srgbClr val="2F1D63"/>
          </a:solidFill>
          <a:ln w="7620">
            <a:solidFill>
              <a:srgbClr val="48367C"/>
            </a:solidFill>
            <a:prstDash val="solid"/>
          </a:ln>
        </p:spPr>
      </p:sp>
      <p:sp>
        <p:nvSpPr>
          <p:cNvPr id="5" name="Text 2"/>
          <p:cNvSpPr/>
          <p:nvPr/>
        </p:nvSpPr>
        <p:spPr>
          <a:xfrm>
            <a:off x="6359485" y="2818209"/>
            <a:ext cx="130493" cy="319564"/>
          </a:xfrm>
          <a:prstGeom prst="rect">
            <a:avLst/>
          </a:prstGeom>
          <a:noFill/>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6" name="Text 3"/>
          <p:cNvSpPr/>
          <p:nvPr/>
        </p:nvSpPr>
        <p:spPr>
          <a:xfrm>
            <a:off x="6855857" y="2749748"/>
            <a:ext cx="3055144" cy="332899"/>
          </a:xfrm>
          <a:prstGeom prst="rect">
            <a:avLst/>
          </a:prstGeom>
          <a:noFill/>
        </p:spPr>
        <p:txBody>
          <a:bodyPr wrap="none" lIns="0" tIns="0" rIns="0" bIns="0" rtlCol="0" anchor="t"/>
          <a:lstStyle/>
          <a:p>
            <a:pPr marL="0" indent="0">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Seamless User Experience</a:t>
            </a:r>
            <a:endParaRPr lang="en-US" sz="2050" dirty="0"/>
          </a:p>
        </p:txBody>
      </p:sp>
      <p:sp>
        <p:nvSpPr>
          <p:cNvPr id="7" name="Text 4"/>
          <p:cNvSpPr/>
          <p:nvPr/>
        </p:nvSpPr>
        <p:spPr>
          <a:xfrm>
            <a:off x="6855857" y="3204329"/>
            <a:ext cx="3101102" cy="1622822"/>
          </a:xfrm>
          <a:prstGeom prst="rect">
            <a:avLst/>
          </a:prstGeom>
          <a:noFill/>
        </p:spPr>
        <p:txBody>
          <a:bodyPr wrap="square" lIns="0" tIns="0" rIns="0" bIns="0" rtlCol="0" anchor="t"/>
          <a:lstStyle/>
          <a:p>
            <a:pPr marL="0" indent="0">
              <a:lnSpc>
                <a:spcPts val="2550"/>
              </a:lnSpc>
              <a:buNone/>
            </a:pPr>
            <a:r>
              <a:rPr lang="en-US" sz="155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The RideShare app provides a streamlined and intuitive interface for users to easily connect and coordinate their rides.</a:t>
            </a:r>
            <a:endParaRPr lang="en-US" sz="1550" dirty="0"/>
          </a:p>
        </p:txBody>
      </p:sp>
      <p:sp>
        <p:nvSpPr>
          <p:cNvPr id="8" name="Shape 5"/>
          <p:cNvSpPr/>
          <p:nvPr/>
        </p:nvSpPr>
        <p:spPr>
          <a:xfrm>
            <a:off x="10159841" y="2749748"/>
            <a:ext cx="456486" cy="456486"/>
          </a:xfrm>
          <a:prstGeom prst="roundRect">
            <a:avLst>
              <a:gd name="adj" fmla="val 18670"/>
            </a:avLst>
          </a:prstGeom>
          <a:solidFill>
            <a:srgbClr val="2F1D63"/>
          </a:solidFill>
          <a:ln w="7620">
            <a:solidFill>
              <a:srgbClr val="48367C"/>
            </a:solidFill>
            <a:prstDash val="solid"/>
          </a:ln>
        </p:spPr>
      </p:sp>
      <p:sp>
        <p:nvSpPr>
          <p:cNvPr id="9" name="Text 6"/>
          <p:cNvSpPr/>
          <p:nvPr/>
        </p:nvSpPr>
        <p:spPr>
          <a:xfrm>
            <a:off x="10300573" y="2818209"/>
            <a:ext cx="174903" cy="319564"/>
          </a:xfrm>
          <a:prstGeom prst="rect">
            <a:avLst/>
          </a:prstGeom>
          <a:noFill/>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10" name="Text 7"/>
          <p:cNvSpPr/>
          <p:nvPr/>
        </p:nvSpPr>
        <p:spPr>
          <a:xfrm>
            <a:off x="10819209" y="2749748"/>
            <a:ext cx="2663190" cy="332899"/>
          </a:xfrm>
          <a:prstGeom prst="rect">
            <a:avLst/>
          </a:prstGeom>
          <a:noFill/>
        </p:spPr>
        <p:txBody>
          <a:bodyPr wrap="none" lIns="0" tIns="0" rIns="0" bIns="0" rtlCol="0" anchor="t"/>
          <a:lstStyle/>
          <a:p>
            <a:pPr marL="0" indent="0">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Financial Savings</a:t>
            </a:r>
            <a:endParaRPr lang="en-US" sz="2050" dirty="0"/>
          </a:p>
        </p:txBody>
      </p:sp>
      <p:sp>
        <p:nvSpPr>
          <p:cNvPr id="11" name="Text 8"/>
          <p:cNvSpPr/>
          <p:nvPr/>
        </p:nvSpPr>
        <p:spPr>
          <a:xfrm>
            <a:off x="10819209" y="3204329"/>
            <a:ext cx="3101102" cy="1298258"/>
          </a:xfrm>
          <a:prstGeom prst="rect">
            <a:avLst/>
          </a:prstGeom>
          <a:noFill/>
        </p:spPr>
        <p:txBody>
          <a:bodyPr wrap="square" lIns="0" tIns="0" rIns="0" bIns="0" rtlCol="0" anchor="t"/>
          <a:lstStyle/>
          <a:p>
            <a:pPr marL="0" indent="0">
              <a:lnSpc>
                <a:spcPts val="2550"/>
              </a:lnSpc>
              <a:buNone/>
            </a:pPr>
            <a:r>
              <a:rPr lang="en-US" sz="155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By facilitating carpooling, the app helps users save on commuting costs and reduces the individual burden of vehicle ownership.</a:t>
            </a:r>
            <a:endParaRPr lang="en-US" sz="1550" dirty="0"/>
          </a:p>
        </p:txBody>
      </p:sp>
      <p:sp>
        <p:nvSpPr>
          <p:cNvPr id="12" name="Shape 9"/>
          <p:cNvSpPr/>
          <p:nvPr/>
        </p:nvSpPr>
        <p:spPr>
          <a:xfrm>
            <a:off x="6196489" y="5258276"/>
            <a:ext cx="456486" cy="456486"/>
          </a:xfrm>
          <a:prstGeom prst="roundRect">
            <a:avLst>
              <a:gd name="adj" fmla="val 18670"/>
            </a:avLst>
          </a:prstGeom>
          <a:solidFill>
            <a:srgbClr val="2F1D63"/>
          </a:solidFill>
          <a:ln w="7620">
            <a:solidFill>
              <a:srgbClr val="48367C"/>
            </a:solidFill>
            <a:prstDash val="solid"/>
          </a:ln>
        </p:spPr>
      </p:sp>
      <p:sp>
        <p:nvSpPr>
          <p:cNvPr id="13" name="Text 10"/>
          <p:cNvSpPr/>
          <p:nvPr/>
        </p:nvSpPr>
        <p:spPr>
          <a:xfrm>
            <a:off x="6337459" y="5326737"/>
            <a:ext cx="174546" cy="319564"/>
          </a:xfrm>
          <a:prstGeom prst="rect">
            <a:avLst/>
          </a:prstGeom>
          <a:noFill/>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4" name="Text 11"/>
          <p:cNvSpPr/>
          <p:nvPr/>
        </p:nvSpPr>
        <p:spPr>
          <a:xfrm>
            <a:off x="6855857" y="5258276"/>
            <a:ext cx="3101102" cy="665798"/>
          </a:xfrm>
          <a:prstGeom prst="rect">
            <a:avLst/>
          </a:prstGeom>
          <a:noFill/>
        </p:spPr>
        <p:txBody>
          <a:bodyPr wrap="square" lIns="0" tIns="0" rIns="0" bIns="0" rtlCol="0" anchor="t"/>
          <a:lstStyle/>
          <a:p>
            <a:pPr marL="0" indent="0">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Environmental Sustainability</a:t>
            </a:r>
            <a:endParaRPr lang="en-US" sz="2050" dirty="0"/>
          </a:p>
        </p:txBody>
      </p:sp>
      <p:sp>
        <p:nvSpPr>
          <p:cNvPr id="15" name="Text 12"/>
          <p:cNvSpPr/>
          <p:nvPr/>
        </p:nvSpPr>
        <p:spPr>
          <a:xfrm>
            <a:off x="6855857" y="6045756"/>
            <a:ext cx="3101102" cy="1298258"/>
          </a:xfrm>
          <a:prstGeom prst="rect">
            <a:avLst/>
          </a:prstGeom>
          <a:noFill/>
        </p:spPr>
        <p:txBody>
          <a:bodyPr wrap="square" lIns="0" tIns="0" rIns="0" bIns="0" rtlCol="0" anchor="t"/>
          <a:lstStyle/>
          <a:p>
            <a:pPr marL="0" indent="0">
              <a:lnSpc>
                <a:spcPts val="2550"/>
              </a:lnSpc>
              <a:buNone/>
            </a:pPr>
            <a:r>
              <a:rPr lang="en-US" sz="155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The RideShare solution promotes eco-friendly mobility by reducing traffic congestion and emissions through shared rides.</a:t>
            </a:r>
            <a:endParaRPr lang="en-US" sz="1550" dirty="0"/>
          </a:p>
        </p:txBody>
      </p:sp>
      <p:sp>
        <p:nvSpPr>
          <p:cNvPr id="16" name="Shape 13"/>
          <p:cNvSpPr/>
          <p:nvPr/>
        </p:nvSpPr>
        <p:spPr>
          <a:xfrm>
            <a:off x="10159841" y="5258276"/>
            <a:ext cx="456486" cy="456486"/>
          </a:xfrm>
          <a:prstGeom prst="roundRect">
            <a:avLst>
              <a:gd name="adj" fmla="val 18670"/>
            </a:avLst>
          </a:prstGeom>
          <a:solidFill>
            <a:srgbClr val="2F1D63"/>
          </a:solidFill>
          <a:ln w="7620">
            <a:solidFill>
              <a:srgbClr val="48367C"/>
            </a:solidFill>
            <a:prstDash val="solid"/>
          </a:ln>
        </p:spPr>
      </p:sp>
      <p:sp>
        <p:nvSpPr>
          <p:cNvPr id="17" name="Text 14"/>
          <p:cNvSpPr/>
          <p:nvPr/>
        </p:nvSpPr>
        <p:spPr>
          <a:xfrm>
            <a:off x="10305098" y="5326737"/>
            <a:ext cx="165854" cy="319564"/>
          </a:xfrm>
          <a:prstGeom prst="rect">
            <a:avLst/>
          </a:prstGeom>
          <a:noFill/>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4</a:t>
            </a:r>
            <a:endParaRPr lang="en-US" sz="2500" dirty="0"/>
          </a:p>
        </p:txBody>
      </p:sp>
      <p:sp>
        <p:nvSpPr>
          <p:cNvPr id="18" name="Text 15"/>
          <p:cNvSpPr/>
          <p:nvPr/>
        </p:nvSpPr>
        <p:spPr>
          <a:xfrm>
            <a:off x="10819209" y="5258276"/>
            <a:ext cx="2663190" cy="332899"/>
          </a:xfrm>
          <a:prstGeom prst="rect">
            <a:avLst/>
          </a:prstGeom>
          <a:noFill/>
        </p:spPr>
        <p:txBody>
          <a:bodyPr wrap="none" lIns="0" tIns="0" rIns="0" bIns="0" rtlCol="0" anchor="t"/>
          <a:lstStyle/>
          <a:p>
            <a:pPr marL="0" indent="0">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Social Connectivity</a:t>
            </a:r>
            <a:endParaRPr lang="en-US" sz="2050" dirty="0"/>
          </a:p>
        </p:txBody>
      </p:sp>
      <p:sp>
        <p:nvSpPr>
          <p:cNvPr id="19" name="Text 16"/>
          <p:cNvSpPr/>
          <p:nvPr/>
        </p:nvSpPr>
        <p:spPr>
          <a:xfrm>
            <a:off x="10819209" y="5712857"/>
            <a:ext cx="3101102" cy="1298258"/>
          </a:xfrm>
          <a:prstGeom prst="rect">
            <a:avLst/>
          </a:prstGeom>
          <a:noFill/>
        </p:spPr>
        <p:txBody>
          <a:bodyPr wrap="square" lIns="0" tIns="0" rIns="0" bIns="0" rtlCol="0" anchor="t"/>
          <a:lstStyle/>
          <a:p>
            <a:pPr marL="0" indent="0">
              <a:lnSpc>
                <a:spcPts val="2550"/>
              </a:lnSpc>
              <a:buNone/>
            </a:pPr>
            <a:r>
              <a:rPr lang="en-US" sz="155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The app fosters a sense of community by enabling users to connect and travel together, enhancing social interactions.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0798" y="885111"/>
            <a:ext cx="7802404" cy="1257776"/>
          </a:xfrm>
          <a:prstGeom prst="rect">
            <a:avLst/>
          </a:prstGeom>
          <a:noFill/>
        </p:spPr>
        <p:txBody>
          <a:bodyPr wrap="square" lIns="0" tIns="0" rIns="0" bIns="0" rtlCol="0" anchor="t"/>
          <a:lstStyle/>
          <a:p>
            <a:pPr marL="0" indent="0">
              <a:lnSpc>
                <a:spcPts val="4950"/>
              </a:lnSpc>
              <a:buNone/>
            </a:pPr>
            <a:r>
              <a:rPr lang="en-US" sz="3950" b="1" kern="0" spc="-79" dirty="0">
                <a:solidFill>
                  <a:srgbClr val="FF8AAF"/>
                </a:solidFill>
                <a:latin typeface="Petrona Bold" pitchFamily="34" charset="0"/>
                <a:ea typeface="Petrona Bold" pitchFamily="34" charset="-122"/>
                <a:cs typeface="Petrona Bold" pitchFamily="34" charset="-120"/>
              </a:rPr>
              <a:t>Solution Highlights and Key Features</a:t>
            </a:r>
            <a:endParaRPr lang="en-US" sz="3950" dirty="0"/>
          </a:p>
        </p:txBody>
      </p:sp>
      <p:sp>
        <p:nvSpPr>
          <p:cNvPr id="4" name="Shape 1"/>
          <p:cNvSpPr/>
          <p:nvPr/>
        </p:nvSpPr>
        <p:spPr>
          <a:xfrm>
            <a:off x="670798" y="2430304"/>
            <a:ext cx="3805476" cy="2361248"/>
          </a:xfrm>
          <a:prstGeom prst="roundRect">
            <a:avLst>
              <a:gd name="adj" fmla="val 3410"/>
            </a:avLst>
          </a:prstGeom>
          <a:solidFill>
            <a:srgbClr val="2F1D63"/>
          </a:solidFill>
          <a:ln w="7620">
            <a:solidFill>
              <a:srgbClr val="48367C"/>
            </a:solidFill>
            <a:prstDash val="solid"/>
          </a:ln>
        </p:spPr>
      </p:sp>
      <p:sp>
        <p:nvSpPr>
          <p:cNvPr id="5" name="Text 2"/>
          <p:cNvSpPr/>
          <p:nvPr/>
        </p:nvSpPr>
        <p:spPr>
          <a:xfrm>
            <a:off x="869990" y="2629495"/>
            <a:ext cx="2831425" cy="314444"/>
          </a:xfrm>
          <a:prstGeom prst="rect">
            <a:avLst/>
          </a:prstGeom>
          <a:noFill/>
        </p:spPr>
        <p:txBody>
          <a:bodyPr wrap="none" lIns="0" tIns="0" rIns="0" bIns="0" rtlCol="0" anchor="t"/>
          <a:lstStyle/>
          <a:p>
            <a:pPr marL="0" indent="0">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Intelligent Ride Matching</a:t>
            </a:r>
            <a:endParaRPr lang="en-US" sz="1950" dirty="0"/>
          </a:p>
        </p:txBody>
      </p:sp>
      <p:sp>
        <p:nvSpPr>
          <p:cNvPr id="6" name="Text 3"/>
          <p:cNvSpPr/>
          <p:nvPr/>
        </p:nvSpPr>
        <p:spPr>
          <a:xfrm>
            <a:off x="869990" y="3058835"/>
            <a:ext cx="3407093" cy="1533525"/>
          </a:xfrm>
          <a:prstGeom prst="rect">
            <a:avLst/>
          </a:prstGeom>
          <a:noFill/>
        </p:spPr>
        <p:txBody>
          <a:bodyPr wrap="square" lIns="0" tIns="0" rIns="0" bIns="0" rtlCol="0" anchor="t"/>
          <a:lstStyle/>
          <a:p>
            <a:pPr marL="0" indent="0">
              <a:lnSpc>
                <a:spcPts val="2400"/>
              </a:lnSpc>
              <a:buNone/>
            </a:pPr>
            <a:r>
              <a:rPr lang="en-US" sz="1500" kern="0" spc="-30" dirty="0">
                <a:solidFill>
                  <a:srgbClr val="E0D6DE"/>
                </a:solidFill>
                <a:latin typeface="Inter" panose="02000503000000020004" pitchFamily="34" charset="0"/>
                <a:ea typeface="Inter" panose="02000503000000020004" pitchFamily="34" charset="-122"/>
                <a:cs typeface="Inter" panose="02000503000000020004" pitchFamily="34" charset="-120"/>
              </a:rPr>
              <a:t>The app utilizes advanced algorithms to intelligently match users with compatible ride-sharing partners based on their preferences and travel patterns.</a:t>
            </a:r>
            <a:endParaRPr lang="en-US" sz="1500" dirty="0"/>
          </a:p>
        </p:txBody>
      </p:sp>
      <p:sp>
        <p:nvSpPr>
          <p:cNvPr id="7" name="Shape 4"/>
          <p:cNvSpPr/>
          <p:nvPr/>
        </p:nvSpPr>
        <p:spPr>
          <a:xfrm>
            <a:off x="4667845" y="2430304"/>
            <a:ext cx="3805476" cy="2361248"/>
          </a:xfrm>
          <a:prstGeom prst="roundRect">
            <a:avLst>
              <a:gd name="adj" fmla="val 3410"/>
            </a:avLst>
          </a:prstGeom>
          <a:solidFill>
            <a:srgbClr val="2F1D63"/>
          </a:solidFill>
          <a:ln w="7620">
            <a:solidFill>
              <a:srgbClr val="48367C"/>
            </a:solidFill>
            <a:prstDash val="solid"/>
          </a:ln>
        </p:spPr>
      </p:sp>
      <p:sp>
        <p:nvSpPr>
          <p:cNvPr id="8" name="Text 5"/>
          <p:cNvSpPr/>
          <p:nvPr/>
        </p:nvSpPr>
        <p:spPr>
          <a:xfrm>
            <a:off x="4867037" y="2629495"/>
            <a:ext cx="2515791" cy="314444"/>
          </a:xfrm>
          <a:prstGeom prst="rect">
            <a:avLst/>
          </a:prstGeom>
          <a:noFill/>
        </p:spPr>
        <p:txBody>
          <a:bodyPr wrap="none" lIns="0" tIns="0" rIns="0" bIns="0" rtlCol="0" anchor="t"/>
          <a:lstStyle/>
          <a:p>
            <a:pPr marL="0" indent="0">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Fair Pricing Model</a:t>
            </a:r>
            <a:endParaRPr lang="en-US" sz="1950" dirty="0"/>
          </a:p>
        </p:txBody>
      </p:sp>
      <p:sp>
        <p:nvSpPr>
          <p:cNvPr id="9" name="Text 6"/>
          <p:cNvSpPr/>
          <p:nvPr/>
        </p:nvSpPr>
        <p:spPr>
          <a:xfrm>
            <a:off x="4867037" y="3058835"/>
            <a:ext cx="3407093" cy="1226820"/>
          </a:xfrm>
          <a:prstGeom prst="rect">
            <a:avLst/>
          </a:prstGeom>
          <a:noFill/>
        </p:spPr>
        <p:txBody>
          <a:bodyPr wrap="square" lIns="0" tIns="0" rIns="0" bIns="0" rtlCol="0" anchor="t"/>
          <a:lstStyle/>
          <a:p>
            <a:pPr marL="0" indent="0">
              <a:lnSpc>
                <a:spcPts val="2400"/>
              </a:lnSpc>
              <a:buNone/>
            </a:pPr>
            <a:r>
              <a:rPr lang="en-US" sz="1500" kern="0" spc="-30" dirty="0">
                <a:solidFill>
                  <a:srgbClr val="E0D6DE"/>
                </a:solidFill>
                <a:latin typeface="Inter" panose="02000503000000020004" pitchFamily="34" charset="0"/>
                <a:ea typeface="Inter" panose="02000503000000020004" pitchFamily="34" charset="-122"/>
                <a:cs typeface="Inter" panose="02000503000000020004" pitchFamily="34" charset="-120"/>
              </a:rPr>
              <a:t>The dynamic pricing model ensures fair and transparent cost allocation, considering factors like distance, time, and occupancy.</a:t>
            </a:r>
            <a:endParaRPr lang="en-US" sz="1500" dirty="0"/>
          </a:p>
        </p:txBody>
      </p:sp>
      <p:sp>
        <p:nvSpPr>
          <p:cNvPr id="10" name="Shape 7"/>
          <p:cNvSpPr/>
          <p:nvPr/>
        </p:nvSpPr>
        <p:spPr>
          <a:xfrm>
            <a:off x="670798" y="4983123"/>
            <a:ext cx="3805476" cy="2361248"/>
          </a:xfrm>
          <a:prstGeom prst="roundRect">
            <a:avLst>
              <a:gd name="adj" fmla="val 3410"/>
            </a:avLst>
          </a:prstGeom>
          <a:solidFill>
            <a:srgbClr val="2F1D63"/>
          </a:solidFill>
          <a:ln w="7620">
            <a:solidFill>
              <a:srgbClr val="48367C"/>
            </a:solidFill>
            <a:prstDash val="solid"/>
          </a:ln>
        </p:spPr>
      </p:sp>
      <p:sp>
        <p:nvSpPr>
          <p:cNvPr id="11" name="Text 8"/>
          <p:cNvSpPr/>
          <p:nvPr/>
        </p:nvSpPr>
        <p:spPr>
          <a:xfrm>
            <a:off x="869990" y="5182314"/>
            <a:ext cx="2846070" cy="314444"/>
          </a:xfrm>
          <a:prstGeom prst="rect">
            <a:avLst/>
          </a:prstGeom>
          <a:noFill/>
        </p:spPr>
        <p:txBody>
          <a:bodyPr wrap="none" lIns="0" tIns="0" rIns="0" bIns="0" rtlCol="0" anchor="t"/>
          <a:lstStyle/>
          <a:p>
            <a:pPr marL="0" indent="0">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Enhanced Safety Features</a:t>
            </a:r>
            <a:endParaRPr lang="en-US" sz="1950" dirty="0"/>
          </a:p>
        </p:txBody>
      </p:sp>
      <p:sp>
        <p:nvSpPr>
          <p:cNvPr id="12" name="Text 9"/>
          <p:cNvSpPr/>
          <p:nvPr/>
        </p:nvSpPr>
        <p:spPr>
          <a:xfrm>
            <a:off x="869990" y="5611654"/>
            <a:ext cx="3407093" cy="1533525"/>
          </a:xfrm>
          <a:prstGeom prst="rect">
            <a:avLst/>
          </a:prstGeom>
          <a:noFill/>
        </p:spPr>
        <p:txBody>
          <a:bodyPr wrap="square" lIns="0" tIns="0" rIns="0" bIns="0" rtlCol="0" anchor="t"/>
          <a:lstStyle/>
          <a:p>
            <a:pPr marL="0" indent="0">
              <a:lnSpc>
                <a:spcPts val="2400"/>
              </a:lnSpc>
              <a:buNone/>
            </a:pPr>
            <a:r>
              <a:rPr lang="en-US" sz="1500" kern="0" spc="-30" dirty="0">
                <a:solidFill>
                  <a:srgbClr val="E0D6DE"/>
                </a:solidFill>
                <a:latin typeface="Inter" panose="02000503000000020004" pitchFamily="34" charset="0"/>
                <a:ea typeface="Inter" panose="02000503000000020004" pitchFamily="34" charset="-122"/>
                <a:cs typeface="Inter" panose="02000503000000020004" pitchFamily="34" charset="-120"/>
              </a:rPr>
              <a:t>The RideShare app incorporates security measures like user verification, real-time tracking, and emergency response protocols to prioritize the safety of all participants.</a:t>
            </a:r>
            <a:endParaRPr lang="en-US" sz="1500" dirty="0"/>
          </a:p>
        </p:txBody>
      </p:sp>
      <p:sp>
        <p:nvSpPr>
          <p:cNvPr id="13" name="Shape 10"/>
          <p:cNvSpPr/>
          <p:nvPr/>
        </p:nvSpPr>
        <p:spPr>
          <a:xfrm>
            <a:off x="4667845" y="4983123"/>
            <a:ext cx="3805476" cy="2361248"/>
          </a:xfrm>
          <a:prstGeom prst="roundRect">
            <a:avLst>
              <a:gd name="adj" fmla="val 3410"/>
            </a:avLst>
          </a:prstGeom>
          <a:solidFill>
            <a:srgbClr val="2F1D63"/>
          </a:solidFill>
          <a:ln w="7620">
            <a:solidFill>
              <a:srgbClr val="48367C"/>
            </a:solidFill>
            <a:prstDash val="solid"/>
          </a:ln>
        </p:spPr>
      </p:sp>
      <p:sp>
        <p:nvSpPr>
          <p:cNvPr id="14" name="Text 11"/>
          <p:cNvSpPr/>
          <p:nvPr/>
        </p:nvSpPr>
        <p:spPr>
          <a:xfrm>
            <a:off x="4867037" y="5182314"/>
            <a:ext cx="2599372" cy="314444"/>
          </a:xfrm>
          <a:prstGeom prst="rect">
            <a:avLst/>
          </a:prstGeom>
          <a:noFill/>
        </p:spPr>
        <p:txBody>
          <a:bodyPr wrap="none" lIns="0" tIns="0" rIns="0" bIns="0" rtlCol="0" anchor="t"/>
          <a:lstStyle/>
          <a:p>
            <a:pPr marL="0" indent="0">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Eco-Friendly Initiatives</a:t>
            </a:r>
            <a:endParaRPr lang="en-US" sz="1950" dirty="0"/>
          </a:p>
        </p:txBody>
      </p:sp>
      <p:sp>
        <p:nvSpPr>
          <p:cNvPr id="15" name="Text 12"/>
          <p:cNvSpPr/>
          <p:nvPr/>
        </p:nvSpPr>
        <p:spPr>
          <a:xfrm>
            <a:off x="4867037" y="5611654"/>
            <a:ext cx="3407093" cy="1533525"/>
          </a:xfrm>
          <a:prstGeom prst="rect">
            <a:avLst/>
          </a:prstGeom>
          <a:noFill/>
        </p:spPr>
        <p:txBody>
          <a:bodyPr wrap="square" lIns="0" tIns="0" rIns="0" bIns="0" rtlCol="0" anchor="t"/>
          <a:lstStyle/>
          <a:p>
            <a:pPr marL="0" indent="0">
              <a:lnSpc>
                <a:spcPts val="2400"/>
              </a:lnSpc>
              <a:buNone/>
            </a:pPr>
            <a:r>
              <a:rPr lang="en-US" sz="1500" kern="0" spc="-30" dirty="0">
                <a:solidFill>
                  <a:srgbClr val="E0D6DE"/>
                </a:solidFill>
                <a:latin typeface="Inter" panose="02000503000000020004" pitchFamily="34" charset="0"/>
                <a:ea typeface="Inter" panose="02000503000000020004" pitchFamily="34" charset="-122"/>
                <a:cs typeface="Inter" panose="02000503000000020004" pitchFamily="34" charset="-120"/>
              </a:rPr>
              <a:t>The solution promotes sustainable mobility by encouraging the use of fuel-efficient and low-emission vehicles, contributing to a greener commuting ecosystem.</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2350" y="713184"/>
            <a:ext cx="5941576" cy="658535"/>
          </a:xfrm>
          <a:prstGeom prst="rect">
            <a:avLst/>
          </a:prstGeom>
          <a:noFill/>
        </p:spPr>
        <p:txBody>
          <a:bodyPr wrap="none" lIns="0" tIns="0" rIns="0" bIns="0" rtlCol="0" anchor="t"/>
          <a:lstStyle/>
          <a:p>
            <a:pPr marL="0" indent="0">
              <a:lnSpc>
                <a:spcPts val="5150"/>
              </a:lnSpc>
              <a:buNone/>
            </a:pPr>
            <a:r>
              <a:rPr lang="en-US" sz="4100" b="1" kern="0" spc="-83" dirty="0">
                <a:solidFill>
                  <a:srgbClr val="FF8AAF"/>
                </a:solidFill>
                <a:latin typeface="Petrona Bold" pitchFamily="34" charset="0"/>
                <a:ea typeface="Petrona Bold" pitchFamily="34" charset="-122"/>
                <a:cs typeface="Petrona Bold" pitchFamily="34" charset="-120"/>
              </a:rPr>
              <a:t>Innovation and Creativity</a:t>
            </a:r>
            <a:endParaRPr lang="en-US" sz="4100" dirty="0"/>
          </a:p>
        </p:txBody>
      </p:sp>
      <p:sp>
        <p:nvSpPr>
          <p:cNvPr id="4" name="Shape 1"/>
          <p:cNvSpPr/>
          <p:nvPr/>
        </p:nvSpPr>
        <p:spPr>
          <a:xfrm>
            <a:off x="991910" y="1672709"/>
            <a:ext cx="22860" cy="5843707"/>
          </a:xfrm>
          <a:prstGeom prst="roundRect">
            <a:avLst>
              <a:gd name="adj" fmla="val 368724"/>
            </a:avLst>
          </a:prstGeom>
          <a:solidFill>
            <a:srgbClr val="48367C"/>
          </a:solidFill>
        </p:spPr>
      </p:sp>
      <p:sp>
        <p:nvSpPr>
          <p:cNvPr id="5" name="Shape 2"/>
          <p:cNvSpPr/>
          <p:nvPr/>
        </p:nvSpPr>
        <p:spPr>
          <a:xfrm>
            <a:off x="1206222" y="2112764"/>
            <a:ext cx="702350" cy="22860"/>
          </a:xfrm>
          <a:prstGeom prst="roundRect">
            <a:avLst>
              <a:gd name="adj" fmla="val 368724"/>
            </a:avLst>
          </a:prstGeom>
          <a:solidFill>
            <a:srgbClr val="48367C"/>
          </a:solidFill>
        </p:spPr>
      </p:sp>
      <p:sp>
        <p:nvSpPr>
          <p:cNvPr id="6" name="Shape 3"/>
          <p:cNvSpPr/>
          <p:nvPr/>
        </p:nvSpPr>
        <p:spPr>
          <a:xfrm>
            <a:off x="777597" y="1898452"/>
            <a:ext cx="451485" cy="451485"/>
          </a:xfrm>
          <a:prstGeom prst="roundRect">
            <a:avLst>
              <a:gd name="adj" fmla="val 18670"/>
            </a:avLst>
          </a:prstGeom>
          <a:solidFill>
            <a:srgbClr val="2F1D63"/>
          </a:solidFill>
          <a:ln w="7620">
            <a:solidFill>
              <a:srgbClr val="48367C"/>
            </a:solidFill>
            <a:prstDash val="solid"/>
          </a:ln>
        </p:spPr>
      </p:sp>
      <p:sp>
        <p:nvSpPr>
          <p:cNvPr id="7" name="Text 4"/>
          <p:cNvSpPr/>
          <p:nvPr/>
        </p:nvSpPr>
        <p:spPr>
          <a:xfrm>
            <a:off x="938808" y="1966079"/>
            <a:ext cx="128945" cy="316111"/>
          </a:xfrm>
          <a:prstGeom prst="rect">
            <a:avLst/>
          </a:prstGeom>
          <a:noFill/>
        </p:spPr>
        <p:txBody>
          <a:bodyPr wrap="none" lIns="0" tIns="0" rIns="0" bIns="0" rtlCol="0" anchor="t"/>
          <a:lstStyle/>
          <a:p>
            <a:pPr marL="0" indent="0" algn="ctr">
              <a:lnSpc>
                <a:spcPts val="2450"/>
              </a:lnSpc>
              <a:buNone/>
            </a:pPr>
            <a:r>
              <a:rPr lang="en-US" sz="2450" b="1" kern="0" spc="-50" dirty="0">
                <a:solidFill>
                  <a:srgbClr val="E0D6DE"/>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2107049" y="1873329"/>
            <a:ext cx="3970496" cy="329208"/>
          </a:xfrm>
          <a:prstGeom prst="rect">
            <a:avLst/>
          </a:prstGeom>
          <a:noFill/>
        </p:spPr>
        <p:txBody>
          <a:bodyPr wrap="none" lIns="0" tIns="0" rIns="0" bIns="0" rtlCol="0" anchor="t"/>
          <a:lstStyle/>
          <a:p>
            <a:pPr marL="0" indent="0" algn="l">
              <a:lnSpc>
                <a:spcPts val="2550"/>
              </a:lnSpc>
              <a:buNone/>
            </a:pPr>
            <a:r>
              <a:rPr lang="en-US" sz="2050" b="1" kern="0" spc="-41" dirty="0">
                <a:solidFill>
                  <a:srgbClr val="E0D6DE"/>
                </a:solidFill>
                <a:latin typeface="Petrona Bold" pitchFamily="34" charset="0"/>
                <a:ea typeface="Petrona Bold" pitchFamily="34" charset="-122"/>
                <a:cs typeface="Petrona Bold" pitchFamily="34" charset="-120"/>
              </a:rPr>
              <a:t>Smart &amp; Intelligent Ride Matching</a:t>
            </a:r>
            <a:endParaRPr lang="en-US" sz="2050" dirty="0"/>
          </a:p>
        </p:txBody>
      </p:sp>
      <p:sp>
        <p:nvSpPr>
          <p:cNvPr id="9" name="Text 6"/>
          <p:cNvSpPr/>
          <p:nvPr/>
        </p:nvSpPr>
        <p:spPr>
          <a:xfrm>
            <a:off x="2107049" y="2322909"/>
            <a:ext cx="6334601" cy="963335"/>
          </a:xfrm>
          <a:prstGeom prst="rect">
            <a:avLst/>
          </a:prstGeom>
          <a:noFill/>
        </p:spPr>
        <p:txBody>
          <a:bodyPr wrap="square" lIns="0" tIns="0" rIns="0" bIns="0" rtlCol="0" anchor="t"/>
          <a:lstStyle/>
          <a:p>
            <a:pPr marL="0" indent="0" algn="l">
              <a:lnSpc>
                <a:spcPts val="2500"/>
              </a:lnSpc>
              <a:buNone/>
            </a:pPr>
            <a:r>
              <a:rPr lang="en-US" sz="155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The RideShare app leverages advanced algorithms and AI-powered matching to seamlessly connect users with compatible ride partners, optimizing for factors like location, schedule, and preferences.</a:t>
            </a:r>
            <a:endParaRPr lang="en-US" sz="1550" dirty="0"/>
          </a:p>
        </p:txBody>
      </p:sp>
      <p:sp>
        <p:nvSpPr>
          <p:cNvPr id="10" name="Shape 7"/>
          <p:cNvSpPr/>
          <p:nvPr/>
        </p:nvSpPr>
        <p:spPr>
          <a:xfrm>
            <a:off x="1206222" y="4127540"/>
            <a:ext cx="702350" cy="22860"/>
          </a:xfrm>
          <a:prstGeom prst="roundRect">
            <a:avLst>
              <a:gd name="adj" fmla="val 368724"/>
            </a:avLst>
          </a:prstGeom>
          <a:solidFill>
            <a:srgbClr val="48367C"/>
          </a:solidFill>
        </p:spPr>
      </p:sp>
      <p:sp>
        <p:nvSpPr>
          <p:cNvPr id="11" name="Shape 8"/>
          <p:cNvSpPr/>
          <p:nvPr/>
        </p:nvSpPr>
        <p:spPr>
          <a:xfrm>
            <a:off x="777597" y="3913227"/>
            <a:ext cx="451485" cy="451485"/>
          </a:xfrm>
          <a:prstGeom prst="roundRect">
            <a:avLst>
              <a:gd name="adj" fmla="val 18670"/>
            </a:avLst>
          </a:prstGeom>
          <a:solidFill>
            <a:srgbClr val="2F1D63"/>
          </a:solidFill>
          <a:ln w="7620">
            <a:solidFill>
              <a:srgbClr val="48367C"/>
            </a:solidFill>
            <a:prstDash val="solid"/>
          </a:ln>
        </p:spPr>
      </p:sp>
      <p:sp>
        <p:nvSpPr>
          <p:cNvPr id="12" name="Text 9"/>
          <p:cNvSpPr/>
          <p:nvPr/>
        </p:nvSpPr>
        <p:spPr>
          <a:xfrm>
            <a:off x="916900" y="3980855"/>
            <a:ext cx="172879" cy="316111"/>
          </a:xfrm>
          <a:prstGeom prst="rect">
            <a:avLst/>
          </a:prstGeom>
          <a:noFill/>
        </p:spPr>
        <p:txBody>
          <a:bodyPr wrap="none" lIns="0" tIns="0" rIns="0" bIns="0" rtlCol="0" anchor="t"/>
          <a:lstStyle/>
          <a:p>
            <a:pPr marL="0" indent="0" algn="ctr">
              <a:lnSpc>
                <a:spcPts val="2450"/>
              </a:lnSpc>
              <a:buNone/>
            </a:pPr>
            <a:r>
              <a:rPr lang="en-US" sz="2450" b="1" kern="0" spc="-50" dirty="0">
                <a:solidFill>
                  <a:srgbClr val="E0D6DE"/>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2107049" y="3888105"/>
            <a:ext cx="2634020" cy="329208"/>
          </a:xfrm>
          <a:prstGeom prst="rect">
            <a:avLst/>
          </a:prstGeom>
          <a:noFill/>
        </p:spPr>
        <p:txBody>
          <a:bodyPr wrap="none" lIns="0" tIns="0" rIns="0" bIns="0" rtlCol="0" anchor="t"/>
          <a:lstStyle/>
          <a:p>
            <a:pPr marL="0" indent="0" algn="l">
              <a:lnSpc>
                <a:spcPts val="2550"/>
              </a:lnSpc>
              <a:buNone/>
            </a:pPr>
            <a:r>
              <a:rPr lang="en-US" sz="2050" b="1" kern="0" spc="-41" dirty="0">
                <a:solidFill>
                  <a:srgbClr val="E0D6DE"/>
                </a:solidFill>
                <a:latin typeface="Petrona Bold" pitchFamily="34" charset="0"/>
                <a:ea typeface="Petrona Bold" pitchFamily="34" charset="-122"/>
                <a:cs typeface="Petrona Bold" pitchFamily="34" charset="-120"/>
              </a:rPr>
              <a:t>Dynamic Pricing</a:t>
            </a:r>
            <a:endParaRPr lang="en-US" sz="2050" dirty="0"/>
          </a:p>
        </p:txBody>
      </p:sp>
      <p:sp>
        <p:nvSpPr>
          <p:cNvPr id="14" name="Text 11"/>
          <p:cNvSpPr/>
          <p:nvPr/>
        </p:nvSpPr>
        <p:spPr>
          <a:xfrm>
            <a:off x="2107049" y="4337685"/>
            <a:ext cx="6334601" cy="963335"/>
          </a:xfrm>
          <a:prstGeom prst="rect">
            <a:avLst/>
          </a:prstGeom>
          <a:noFill/>
        </p:spPr>
        <p:txBody>
          <a:bodyPr wrap="square" lIns="0" tIns="0" rIns="0" bIns="0" rtlCol="0" anchor="t"/>
          <a:lstStyle/>
          <a:p>
            <a:pPr marL="0" indent="0" algn="l">
              <a:lnSpc>
                <a:spcPts val="2500"/>
              </a:lnSpc>
              <a:buNone/>
            </a:pPr>
            <a:r>
              <a:rPr lang="en-US" sz="155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The solution's dynamic pricing model adjusts rates based on real-time factors, ensuring fairness and transparency for both drivers and passengers.</a:t>
            </a:r>
            <a:endParaRPr lang="en-US" sz="1550" dirty="0"/>
          </a:p>
        </p:txBody>
      </p:sp>
      <p:sp>
        <p:nvSpPr>
          <p:cNvPr id="15" name="Shape 12"/>
          <p:cNvSpPr/>
          <p:nvPr/>
        </p:nvSpPr>
        <p:spPr>
          <a:xfrm>
            <a:off x="1206222" y="6142315"/>
            <a:ext cx="702350" cy="22860"/>
          </a:xfrm>
          <a:prstGeom prst="roundRect">
            <a:avLst>
              <a:gd name="adj" fmla="val 368724"/>
            </a:avLst>
          </a:prstGeom>
          <a:solidFill>
            <a:srgbClr val="48367C"/>
          </a:solidFill>
        </p:spPr>
      </p:sp>
      <p:sp>
        <p:nvSpPr>
          <p:cNvPr id="16" name="Shape 13"/>
          <p:cNvSpPr/>
          <p:nvPr/>
        </p:nvSpPr>
        <p:spPr>
          <a:xfrm>
            <a:off x="777597" y="5928003"/>
            <a:ext cx="451485" cy="451485"/>
          </a:xfrm>
          <a:prstGeom prst="roundRect">
            <a:avLst>
              <a:gd name="adj" fmla="val 18670"/>
            </a:avLst>
          </a:prstGeom>
          <a:solidFill>
            <a:srgbClr val="2F1D63"/>
          </a:solidFill>
          <a:ln w="7620">
            <a:solidFill>
              <a:srgbClr val="48367C"/>
            </a:solidFill>
            <a:prstDash val="solid"/>
          </a:ln>
        </p:spPr>
      </p:sp>
      <p:sp>
        <p:nvSpPr>
          <p:cNvPr id="17" name="Text 14"/>
          <p:cNvSpPr/>
          <p:nvPr/>
        </p:nvSpPr>
        <p:spPr>
          <a:xfrm>
            <a:off x="917019" y="5995630"/>
            <a:ext cx="172641" cy="316111"/>
          </a:xfrm>
          <a:prstGeom prst="rect">
            <a:avLst/>
          </a:prstGeom>
          <a:noFill/>
        </p:spPr>
        <p:txBody>
          <a:bodyPr wrap="none" lIns="0" tIns="0" rIns="0" bIns="0" rtlCol="0" anchor="t"/>
          <a:lstStyle/>
          <a:p>
            <a:pPr marL="0" indent="0" algn="ctr">
              <a:lnSpc>
                <a:spcPts val="2450"/>
              </a:lnSpc>
              <a:buNone/>
            </a:pPr>
            <a:r>
              <a:rPr lang="en-US" sz="2450" b="1" kern="0" spc="-50" dirty="0">
                <a:solidFill>
                  <a:srgbClr val="E0D6DE"/>
                </a:solidFill>
                <a:latin typeface="Petrona Bold" pitchFamily="34" charset="0"/>
                <a:ea typeface="Petrona Bold" pitchFamily="34" charset="-122"/>
                <a:cs typeface="Petrona Bold" pitchFamily="34" charset="-120"/>
              </a:rPr>
              <a:t>3</a:t>
            </a:r>
            <a:endParaRPr lang="en-US" sz="2450" dirty="0"/>
          </a:p>
        </p:txBody>
      </p:sp>
      <p:sp>
        <p:nvSpPr>
          <p:cNvPr id="18" name="Text 15"/>
          <p:cNvSpPr/>
          <p:nvPr/>
        </p:nvSpPr>
        <p:spPr>
          <a:xfrm>
            <a:off x="2107049" y="5902881"/>
            <a:ext cx="2935962" cy="329208"/>
          </a:xfrm>
          <a:prstGeom prst="rect">
            <a:avLst/>
          </a:prstGeom>
          <a:noFill/>
        </p:spPr>
        <p:txBody>
          <a:bodyPr wrap="none" lIns="0" tIns="0" rIns="0" bIns="0" rtlCol="0" anchor="t"/>
          <a:lstStyle/>
          <a:p>
            <a:pPr marL="0" indent="0" algn="l">
              <a:lnSpc>
                <a:spcPts val="2550"/>
              </a:lnSpc>
              <a:buNone/>
            </a:pPr>
            <a:r>
              <a:rPr lang="en-US" sz="2050" b="1" kern="0" spc="-41" dirty="0">
                <a:solidFill>
                  <a:srgbClr val="E0D6DE"/>
                </a:solidFill>
                <a:latin typeface="Petrona Bold" pitchFamily="34" charset="0"/>
                <a:ea typeface="Petrona Bold" pitchFamily="34" charset="-122"/>
                <a:cs typeface="Petrona Bold" pitchFamily="34" charset="-120"/>
              </a:rPr>
              <a:t>Generative AI Integration</a:t>
            </a:r>
            <a:endParaRPr lang="en-US" sz="2050" dirty="0"/>
          </a:p>
        </p:txBody>
      </p:sp>
      <p:sp>
        <p:nvSpPr>
          <p:cNvPr id="19" name="Text 16"/>
          <p:cNvSpPr/>
          <p:nvPr/>
        </p:nvSpPr>
        <p:spPr>
          <a:xfrm>
            <a:off x="2107049" y="6352461"/>
            <a:ext cx="6334601" cy="963335"/>
          </a:xfrm>
          <a:prstGeom prst="rect">
            <a:avLst/>
          </a:prstGeom>
          <a:noFill/>
        </p:spPr>
        <p:txBody>
          <a:bodyPr wrap="square" lIns="0" tIns="0" rIns="0" bIns="0" rtlCol="0" anchor="t"/>
          <a:lstStyle/>
          <a:p>
            <a:pPr marL="0" indent="0" algn="l">
              <a:lnSpc>
                <a:spcPts val="2500"/>
              </a:lnSpc>
              <a:buNone/>
            </a:pPr>
            <a:r>
              <a:rPr lang="en-US" sz="155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The app integrates cutting-edge generative AI technologies to enhance user experience, streamline operations, and continuously improve the platform's capabilities.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568893"/>
          </a:xfrm>
          <a:prstGeom prst="rect">
            <a:avLst/>
          </a:prstGeom>
        </p:spPr>
      </p:pic>
      <p:sp>
        <p:nvSpPr>
          <p:cNvPr id="3" name="Text 0"/>
          <p:cNvSpPr/>
          <p:nvPr/>
        </p:nvSpPr>
        <p:spPr>
          <a:xfrm>
            <a:off x="719257" y="3133963"/>
            <a:ext cx="5615226" cy="674251"/>
          </a:xfrm>
          <a:prstGeom prst="rect">
            <a:avLst/>
          </a:prstGeom>
          <a:noFill/>
        </p:spPr>
        <p:txBody>
          <a:bodyPr wrap="none" lIns="0" tIns="0" rIns="0" bIns="0" rtlCol="0" anchor="t"/>
          <a:lstStyle/>
          <a:p>
            <a:pPr marL="0" indent="0">
              <a:lnSpc>
                <a:spcPts val="5300"/>
              </a:lnSpc>
              <a:buNone/>
            </a:pPr>
            <a:r>
              <a:rPr lang="en-US" sz="4200" b="1" kern="0" spc="-85" dirty="0">
                <a:solidFill>
                  <a:srgbClr val="FF8AAF"/>
                </a:solidFill>
                <a:latin typeface="Petrona Bold" pitchFamily="34" charset="0"/>
                <a:ea typeface="Petrona Bold" pitchFamily="34" charset="-122"/>
                <a:cs typeface="Petrona Bold" pitchFamily="34" charset="-120"/>
              </a:rPr>
              <a:t>Architectural Approach</a:t>
            </a:r>
            <a:endParaRPr lang="en-US" sz="4200" dirty="0"/>
          </a:p>
        </p:txBody>
      </p:sp>
      <p:sp>
        <p:nvSpPr>
          <p:cNvPr id="4" name="Shape 1"/>
          <p:cNvSpPr/>
          <p:nvPr/>
        </p:nvSpPr>
        <p:spPr>
          <a:xfrm>
            <a:off x="719257" y="4116467"/>
            <a:ext cx="13191887" cy="3557826"/>
          </a:xfrm>
          <a:prstGeom prst="roundRect">
            <a:avLst>
              <a:gd name="adj" fmla="val 2426"/>
            </a:avLst>
          </a:prstGeom>
          <a:noFill/>
          <a:ln w="7620">
            <a:solidFill>
              <a:srgbClr val="FFFFFF">
                <a:alpha val="24000"/>
              </a:srgbClr>
            </a:solidFill>
            <a:prstDash val="solid"/>
          </a:ln>
        </p:spPr>
      </p:sp>
      <p:sp>
        <p:nvSpPr>
          <p:cNvPr id="5" name="Shape 2"/>
          <p:cNvSpPr/>
          <p:nvPr/>
        </p:nvSpPr>
        <p:spPr>
          <a:xfrm>
            <a:off x="726877" y="4124087"/>
            <a:ext cx="13176647" cy="590431"/>
          </a:xfrm>
          <a:prstGeom prst="rect">
            <a:avLst/>
          </a:prstGeom>
          <a:solidFill>
            <a:srgbClr val="FFFFFF">
              <a:alpha val="4000"/>
            </a:srgbClr>
          </a:solidFill>
        </p:spPr>
      </p:sp>
      <p:sp>
        <p:nvSpPr>
          <p:cNvPr id="6" name="Text 3"/>
          <p:cNvSpPr/>
          <p:nvPr/>
        </p:nvSpPr>
        <p:spPr>
          <a:xfrm>
            <a:off x="932378" y="4254937"/>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Frontend</a:t>
            </a:r>
            <a:endParaRPr lang="en-US" sz="1600" dirty="0"/>
          </a:p>
        </p:txBody>
      </p:sp>
      <p:sp>
        <p:nvSpPr>
          <p:cNvPr id="7" name="Text 4"/>
          <p:cNvSpPr/>
          <p:nvPr/>
        </p:nvSpPr>
        <p:spPr>
          <a:xfrm>
            <a:off x="7524512" y="4254937"/>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React, Material UI, Google Maps API</a:t>
            </a:r>
            <a:endParaRPr lang="en-US" sz="1600" dirty="0"/>
          </a:p>
        </p:txBody>
      </p:sp>
      <p:sp>
        <p:nvSpPr>
          <p:cNvPr id="8" name="Shape 5"/>
          <p:cNvSpPr/>
          <p:nvPr/>
        </p:nvSpPr>
        <p:spPr>
          <a:xfrm>
            <a:off x="726877" y="4714518"/>
            <a:ext cx="13176647" cy="590431"/>
          </a:xfrm>
          <a:prstGeom prst="rect">
            <a:avLst/>
          </a:prstGeom>
          <a:solidFill>
            <a:srgbClr val="000000">
              <a:alpha val="4000"/>
            </a:srgbClr>
          </a:solidFill>
        </p:spPr>
      </p:sp>
      <p:sp>
        <p:nvSpPr>
          <p:cNvPr id="9" name="Text 6"/>
          <p:cNvSpPr/>
          <p:nvPr/>
        </p:nvSpPr>
        <p:spPr>
          <a:xfrm>
            <a:off x="932378" y="4845368"/>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Backend</a:t>
            </a:r>
            <a:endParaRPr lang="en-US" sz="1600" dirty="0"/>
          </a:p>
        </p:txBody>
      </p:sp>
      <p:sp>
        <p:nvSpPr>
          <p:cNvPr id="10" name="Text 7"/>
          <p:cNvSpPr/>
          <p:nvPr/>
        </p:nvSpPr>
        <p:spPr>
          <a:xfrm>
            <a:off x="7524512" y="4845368"/>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Python (Flask), Express.js, JWT, bcrypt</a:t>
            </a:r>
            <a:endParaRPr lang="en-US" sz="1600" dirty="0"/>
          </a:p>
        </p:txBody>
      </p:sp>
      <p:sp>
        <p:nvSpPr>
          <p:cNvPr id="11" name="Shape 8"/>
          <p:cNvSpPr/>
          <p:nvPr/>
        </p:nvSpPr>
        <p:spPr>
          <a:xfrm>
            <a:off x="726877" y="5304949"/>
            <a:ext cx="13176647" cy="590431"/>
          </a:xfrm>
          <a:prstGeom prst="rect">
            <a:avLst/>
          </a:prstGeom>
          <a:solidFill>
            <a:srgbClr val="FFFFFF">
              <a:alpha val="4000"/>
            </a:srgbClr>
          </a:solidFill>
        </p:spPr>
      </p:sp>
      <p:sp>
        <p:nvSpPr>
          <p:cNvPr id="12" name="Text 9"/>
          <p:cNvSpPr/>
          <p:nvPr/>
        </p:nvSpPr>
        <p:spPr>
          <a:xfrm>
            <a:off x="932378" y="5435798"/>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Database</a:t>
            </a:r>
            <a:endParaRPr lang="en-US" sz="1600" dirty="0"/>
          </a:p>
        </p:txBody>
      </p:sp>
      <p:sp>
        <p:nvSpPr>
          <p:cNvPr id="13" name="Text 10"/>
          <p:cNvSpPr/>
          <p:nvPr/>
        </p:nvSpPr>
        <p:spPr>
          <a:xfrm>
            <a:off x="7524512" y="5435798"/>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MongoDB</a:t>
            </a:r>
            <a:endParaRPr lang="en-US" sz="1600" dirty="0"/>
          </a:p>
        </p:txBody>
      </p:sp>
      <p:sp>
        <p:nvSpPr>
          <p:cNvPr id="14" name="Shape 11"/>
          <p:cNvSpPr/>
          <p:nvPr/>
        </p:nvSpPr>
        <p:spPr>
          <a:xfrm>
            <a:off x="726877" y="5895380"/>
            <a:ext cx="13176647" cy="590431"/>
          </a:xfrm>
          <a:prstGeom prst="rect">
            <a:avLst/>
          </a:prstGeom>
          <a:solidFill>
            <a:srgbClr val="000000">
              <a:alpha val="4000"/>
            </a:srgbClr>
          </a:solidFill>
        </p:spPr>
      </p:sp>
      <p:sp>
        <p:nvSpPr>
          <p:cNvPr id="15" name="Text 12"/>
          <p:cNvSpPr/>
          <p:nvPr/>
        </p:nvSpPr>
        <p:spPr>
          <a:xfrm>
            <a:off x="932378" y="6026229"/>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DevOps</a:t>
            </a:r>
            <a:endParaRPr lang="en-US" sz="1600" dirty="0"/>
          </a:p>
        </p:txBody>
      </p:sp>
      <p:sp>
        <p:nvSpPr>
          <p:cNvPr id="16" name="Text 13"/>
          <p:cNvSpPr/>
          <p:nvPr/>
        </p:nvSpPr>
        <p:spPr>
          <a:xfrm>
            <a:off x="7524512" y="6026229"/>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Git, GitHub, Docker, AWS (EC2, S3)</a:t>
            </a:r>
            <a:endParaRPr lang="en-US" sz="1600" dirty="0"/>
          </a:p>
        </p:txBody>
      </p:sp>
      <p:sp>
        <p:nvSpPr>
          <p:cNvPr id="17" name="Shape 14"/>
          <p:cNvSpPr/>
          <p:nvPr/>
        </p:nvSpPr>
        <p:spPr>
          <a:xfrm>
            <a:off x="726877" y="6485811"/>
            <a:ext cx="13176647" cy="590431"/>
          </a:xfrm>
          <a:prstGeom prst="rect">
            <a:avLst/>
          </a:prstGeom>
          <a:solidFill>
            <a:srgbClr val="FFFFFF">
              <a:alpha val="4000"/>
            </a:srgbClr>
          </a:solidFill>
        </p:spPr>
      </p:sp>
      <p:sp>
        <p:nvSpPr>
          <p:cNvPr id="18" name="Text 15"/>
          <p:cNvSpPr/>
          <p:nvPr/>
        </p:nvSpPr>
        <p:spPr>
          <a:xfrm>
            <a:off x="932378" y="6616660"/>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Security</a:t>
            </a:r>
            <a:endParaRPr lang="en-US" sz="1600" dirty="0"/>
          </a:p>
        </p:txBody>
      </p:sp>
      <p:sp>
        <p:nvSpPr>
          <p:cNvPr id="19" name="Text 16"/>
          <p:cNvSpPr/>
          <p:nvPr/>
        </p:nvSpPr>
        <p:spPr>
          <a:xfrm>
            <a:off x="7524512" y="6616660"/>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JWT, Hashing (bcrypt)</a:t>
            </a:r>
            <a:endParaRPr lang="en-US" sz="1600" dirty="0"/>
          </a:p>
        </p:txBody>
      </p:sp>
      <p:sp>
        <p:nvSpPr>
          <p:cNvPr id="20" name="Shape 17"/>
          <p:cNvSpPr/>
          <p:nvPr/>
        </p:nvSpPr>
        <p:spPr>
          <a:xfrm>
            <a:off x="726877" y="7076242"/>
            <a:ext cx="13176647" cy="590431"/>
          </a:xfrm>
          <a:prstGeom prst="rect">
            <a:avLst/>
          </a:prstGeom>
          <a:solidFill>
            <a:srgbClr val="000000">
              <a:alpha val="4000"/>
            </a:srgbClr>
          </a:solidFill>
        </p:spPr>
      </p:sp>
      <p:sp>
        <p:nvSpPr>
          <p:cNvPr id="21" name="Text 18"/>
          <p:cNvSpPr/>
          <p:nvPr/>
        </p:nvSpPr>
        <p:spPr>
          <a:xfrm>
            <a:off x="932378" y="7207091"/>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Testing</a:t>
            </a:r>
            <a:endParaRPr lang="en-US" sz="1600" dirty="0"/>
          </a:p>
        </p:txBody>
      </p:sp>
      <p:sp>
        <p:nvSpPr>
          <p:cNvPr id="22" name="Text 19"/>
          <p:cNvSpPr/>
          <p:nvPr/>
        </p:nvSpPr>
        <p:spPr>
          <a:xfrm>
            <a:off x="7524512" y="7207091"/>
            <a:ext cx="6173510" cy="328732"/>
          </a:xfrm>
          <a:prstGeom prst="rect">
            <a:avLst/>
          </a:prstGeom>
          <a:noFill/>
        </p:spPr>
        <p:txBody>
          <a:bodyPr wrap="none" lIns="0" tIns="0" rIns="0" bIns="0" rtlCol="0" anchor="t"/>
          <a:lstStyle/>
          <a:p>
            <a:pPr marL="0" indent="0">
              <a:lnSpc>
                <a:spcPts val="2550"/>
              </a:lnSpc>
              <a:buNone/>
            </a:pPr>
            <a:r>
              <a:rPr lang="en-US" sz="1600" kern="0" spc="-32" dirty="0">
                <a:solidFill>
                  <a:srgbClr val="E0D6DE"/>
                </a:solidFill>
                <a:latin typeface="Inter" panose="02000503000000020004" pitchFamily="34" charset="0"/>
                <a:ea typeface="Inter" panose="02000503000000020004" pitchFamily="34" charset="-122"/>
                <a:cs typeface="Inter" panose="02000503000000020004" pitchFamily="34" charset="-120"/>
              </a:rPr>
              <a:t>Postman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50821"/>
            <a:ext cx="5954197" cy="744260"/>
          </a:xfrm>
          <a:prstGeom prst="rect">
            <a:avLst/>
          </a:prstGeom>
          <a:noFill/>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User-Centric Design</a:t>
            </a:r>
            <a:endParaRPr lang="en-US" sz="4650" dirty="0"/>
          </a:p>
        </p:txBody>
      </p:sp>
      <p:pic>
        <p:nvPicPr>
          <p:cNvPr id="4" name="Image 1" descr="preencoded.png"/>
          <p:cNvPicPr>
            <a:picLocks noChangeAspect="1"/>
          </p:cNvPicPr>
          <p:nvPr/>
        </p:nvPicPr>
        <p:blipFill>
          <a:blip r:embed="rId2"/>
          <a:stretch>
            <a:fillRect/>
          </a:stretch>
        </p:blipFill>
        <p:spPr>
          <a:xfrm>
            <a:off x="793790" y="1935242"/>
            <a:ext cx="1134070" cy="1814513"/>
          </a:xfrm>
          <a:prstGeom prst="rect">
            <a:avLst/>
          </a:prstGeom>
        </p:spPr>
      </p:pic>
      <p:sp>
        <p:nvSpPr>
          <p:cNvPr id="5" name="Text 1"/>
          <p:cNvSpPr/>
          <p:nvPr/>
        </p:nvSpPr>
        <p:spPr>
          <a:xfrm>
            <a:off x="2268022" y="2162056"/>
            <a:ext cx="2977039" cy="372070"/>
          </a:xfrm>
          <a:prstGeom prst="rect">
            <a:avLst/>
          </a:prstGeom>
          <a:noFill/>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Request Ride</a:t>
            </a:r>
            <a:endParaRPr lang="en-US" sz="2300" dirty="0"/>
          </a:p>
        </p:txBody>
      </p:sp>
      <p:sp>
        <p:nvSpPr>
          <p:cNvPr id="6" name="Text 2"/>
          <p:cNvSpPr/>
          <p:nvPr/>
        </p:nvSpPr>
        <p:spPr>
          <a:xfrm>
            <a:off x="2268022" y="2670215"/>
            <a:ext cx="6082189"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Users can easily request a ride based on their location and destination.</a:t>
            </a:r>
            <a:endParaRPr lang="en-US" sz="1750" dirty="0"/>
          </a:p>
        </p:txBody>
      </p:sp>
      <p:pic>
        <p:nvPicPr>
          <p:cNvPr id="7" name="Image 2" descr="preencoded.png"/>
          <p:cNvPicPr>
            <a:picLocks noChangeAspect="1"/>
          </p:cNvPicPr>
          <p:nvPr/>
        </p:nvPicPr>
        <p:blipFill>
          <a:blip r:embed="rId3"/>
          <a:stretch>
            <a:fillRect/>
          </a:stretch>
        </p:blipFill>
        <p:spPr>
          <a:xfrm>
            <a:off x="793790" y="3749754"/>
            <a:ext cx="1134070" cy="1814513"/>
          </a:xfrm>
          <a:prstGeom prst="rect">
            <a:avLst/>
          </a:prstGeom>
        </p:spPr>
      </p:pic>
      <p:sp>
        <p:nvSpPr>
          <p:cNvPr id="8" name="Text 3"/>
          <p:cNvSpPr/>
          <p:nvPr/>
        </p:nvSpPr>
        <p:spPr>
          <a:xfrm>
            <a:off x="2268022" y="3976568"/>
            <a:ext cx="2977039" cy="372070"/>
          </a:xfrm>
          <a:prstGeom prst="rect">
            <a:avLst/>
          </a:prstGeom>
          <a:noFill/>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Match Rider</a:t>
            </a:r>
            <a:endParaRPr lang="en-US" sz="2300" dirty="0"/>
          </a:p>
        </p:txBody>
      </p:sp>
      <p:sp>
        <p:nvSpPr>
          <p:cNvPr id="9" name="Text 4"/>
          <p:cNvSpPr/>
          <p:nvPr/>
        </p:nvSpPr>
        <p:spPr>
          <a:xfrm>
            <a:off x="2268022" y="4484727"/>
            <a:ext cx="6082189"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The app intelligently matches the user with compatible ride-sharing partners.</a:t>
            </a:r>
            <a:endParaRPr lang="en-US" sz="1750" dirty="0"/>
          </a:p>
        </p:txBody>
      </p:sp>
      <p:pic>
        <p:nvPicPr>
          <p:cNvPr id="10" name="Image 3" descr="preencoded.png"/>
          <p:cNvPicPr>
            <a:picLocks noChangeAspect="1"/>
          </p:cNvPicPr>
          <p:nvPr/>
        </p:nvPicPr>
        <p:blipFill>
          <a:blip r:embed="rId4"/>
          <a:stretch>
            <a:fillRect/>
          </a:stretch>
        </p:blipFill>
        <p:spPr>
          <a:xfrm>
            <a:off x="793790" y="5564267"/>
            <a:ext cx="1134070" cy="1814513"/>
          </a:xfrm>
          <a:prstGeom prst="rect">
            <a:avLst/>
          </a:prstGeom>
        </p:spPr>
      </p:pic>
      <p:sp>
        <p:nvSpPr>
          <p:cNvPr id="11" name="Text 5"/>
          <p:cNvSpPr/>
          <p:nvPr/>
        </p:nvSpPr>
        <p:spPr>
          <a:xfrm>
            <a:off x="2268022" y="5791081"/>
            <a:ext cx="2977039" cy="372070"/>
          </a:xfrm>
          <a:prstGeom prst="rect">
            <a:avLst/>
          </a:prstGeom>
          <a:noFill/>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Complete Trip</a:t>
            </a:r>
            <a:endParaRPr lang="en-US" sz="2300" dirty="0"/>
          </a:p>
        </p:txBody>
      </p:sp>
      <p:sp>
        <p:nvSpPr>
          <p:cNvPr id="12" name="Text 6"/>
          <p:cNvSpPr/>
          <p:nvPr/>
        </p:nvSpPr>
        <p:spPr>
          <a:xfrm>
            <a:off x="2268022" y="6299240"/>
            <a:ext cx="6082189"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Users can track their ride and provide feedback to improve the experience.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4817" y="526375"/>
            <a:ext cx="5049441" cy="626626"/>
          </a:xfrm>
          <a:prstGeom prst="rect">
            <a:avLst/>
          </a:prstGeom>
          <a:noFill/>
        </p:spPr>
        <p:txBody>
          <a:bodyPr wrap="none" lIns="0" tIns="0" rIns="0" bIns="0" rtlCol="0" anchor="t"/>
          <a:lstStyle/>
          <a:p>
            <a:pPr marL="0" indent="0">
              <a:lnSpc>
                <a:spcPts val="4900"/>
              </a:lnSpc>
              <a:buNone/>
            </a:pPr>
            <a:r>
              <a:rPr lang="en-US" sz="3900" b="1" kern="0" spc="-79" dirty="0">
                <a:solidFill>
                  <a:srgbClr val="FF8AAF"/>
                </a:solidFill>
                <a:latin typeface="Petrona Bold" pitchFamily="34" charset="0"/>
                <a:ea typeface="Petrona Bold" pitchFamily="34" charset="-122"/>
                <a:cs typeface="Petrona Bold" pitchFamily="34" charset="-120"/>
              </a:rPr>
              <a:t>Technical Architecture</a:t>
            </a:r>
            <a:endParaRPr lang="en-US" sz="3900" dirty="0"/>
          </a:p>
        </p:txBody>
      </p:sp>
      <p:sp>
        <p:nvSpPr>
          <p:cNvPr id="4" name="Text 1"/>
          <p:cNvSpPr/>
          <p:nvPr/>
        </p:nvSpPr>
        <p:spPr>
          <a:xfrm>
            <a:off x="6154817" y="1439466"/>
            <a:ext cx="7807166" cy="916543"/>
          </a:xfrm>
          <a:prstGeom prst="rect">
            <a:avLst/>
          </a:prstGeom>
          <a:noFill/>
        </p:spPr>
        <p:txBody>
          <a:bodyPr wrap="square" lIns="0" tIns="0" rIns="0" bIns="0" rtlCol="0" anchor="t"/>
          <a:lstStyle/>
          <a:p>
            <a:pPr marL="0" indent="0">
              <a:lnSpc>
                <a:spcPts val="2400"/>
              </a:lnSpc>
              <a:buNone/>
            </a:pPr>
            <a:r>
              <a:rPr lang="en-US" sz="1500" kern="0" spc="-30" dirty="0">
                <a:solidFill>
                  <a:srgbClr val="E0D6DE"/>
                </a:solidFill>
                <a:latin typeface="Inter" panose="02000503000000020004" pitchFamily="34" charset="0"/>
                <a:ea typeface="Inter" panose="02000503000000020004" pitchFamily="34" charset="-122"/>
                <a:cs typeface="Inter" panose="02000503000000020004" pitchFamily="34" charset="-120"/>
              </a:rPr>
              <a:t>The RideShare solution uses a modern tech stack, including Python, Express.js, React, and Material UI. It integrates with Google Maps to provide a scalable, reliable, and high-performing ride-sharing platform.</a:t>
            </a:r>
            <a:endParaRPr lang="en-US" sz="1500" dirty="0"/>
          </a:p>
        </p:txBody>
      </p:sp>
      <p:pic>
        <p:nvPicPr>
          <p:cNvPr id="5" name="Image 1" descr="preencoded.png"/>
          <p:cNvPicPr>
            <a:picLocks noChangeAspect="1"/>
          </p:cNvPicPr>
          <p:nvPr/>
        </p:nvPicPr>
        <p:blipFill>
          <a:blip r:embed="rId2"/>
          <a:stretch>
            <a:fillRect/>
          </a:stretch>
        </p:blipFill>
        <p:spPr>
          <a:xfrm>
            <a:off x="7697748" y="2570798"/>
            <a:ext cx="4721304" cy="51323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1369576"/>
            <a:ext cx="9308306" cy="744260"/>
          </a:xfrm>
          <a:prstGeom prst="rect">
            <a:avLst/>
          </a:prstGeom>
          <a:noFill/>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Functional Architecture - User Flow</a:t>
            </a:r>
            <a:endParaRPr lang="en-US" sz="4650" dirty="0"/>
          </a:p>
        </p:txBody>
      </p:sp>
      <p:sp>
        <p:nvSpPr>
          <p:cNvPr id="4" name="Text 1"/>
          <p:cNvSpPr/>
          <p:nvPr/>
        </p:nvSpPr>
        <p:spPr>
          <a:xfrm>
            <a:off x="4451390" y="2453997"/>
            <a:ext cx="9385221" cy="1088708"/>
          </a:xfrm>
          <a:prstGeom prst="rect">
            <a:avLst/>
          </a:prstGeom>
          <a:noFill/>
        </p:spPr>
        <p:txBody>
          <a:bodyPr wrap="square" lIns="0" tIns="0" rIns="0" bIns="0" rtlCol="0" anchor="t"/>
          <a:lstStyle/>
          <a:p>
            <a:pPr marL="0" indent="0">
              <a:lnSpc>
                <a:spcPts val="2850"/>
              </a:lnSpc>
              <a:buNone/>
            </a:pPr>
            <a:r>
              <a:rPr lang="en-US" sz="1750" kern="0" spc="-36" dirty="0">
                <a:solidFill>
                  <a:srgbClr val="E0D6DE"/>
                </a:solidFill>
                <a:latin typeface="Inter" panose="02000503000000020004" pitchFamily="34" charset="0"/>
                <a:ea typeface="Inter" panose="02000503000000020004" pitchFamily="34" charset="-122"/>
                <a:cs typeface="Inter" panose="02000503000000020004" pitchFamily="34" charset="-120"/>
              </a:rPr>
              <a:t>The RideShare app's architecture supports user and admin needs. Users can request rides, match partners, and track trips. Admins can manage the platform, monitor performance, and ensure smooth operations.</a:t>
            </a:r>
            <a:endParaRPr lang="en-US" sz="1750" dirty="0"/>
          </a:p>
        </p:txBody>
      </p:sp>
      <p:pic>
        <p:nvPicPr>
          <p:cNvPr id="5" name="Image 1" descr="preencoded.png"/>
          <p:cNvPicPr>
            <a:picLocks noChangeAspect="1"/>
          </p:cNvPicPr>
          <p:nvPr/>
        </p:nvPicPr>
        <p:blipFill>
          <a:blip r:embed="rId2"/>
          <a:stretch>
            <a:fillRect/>
          </a:stretch>
        </p:blipFill>
        <p:spPr>
          <a:xfrm>
            <a:off x="4451390" y="3797856"/>
            <a:ext cx="9385221" cy="30621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7090</Words>
  <Application>WPS Presentation</Application>
  <PresentationFormat>On-screen Show (16:9)</PresentationFormat>
  <Paragraphs>312</Paragraphs>
  <Slides>19</Slides>
  <Notes>10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19</vt:i4>
      </vt:variant>
    </vt:vector>
  </HeadingPairs>
  <TitlesOfParts>
    <vt:vector size="40" baseType="lpstr">
      <vt:lpstr>Arial</vt:lpstr>
      <vt:lpstr>SimSun</vt:lpstr>
      <vt:lpstr>Wingdings</vt:lpstr>
      <vt:lpstr>Petrona Bold</vt:lpstr>
      <vt:lpstr>Petrona Bold</vt:lpstr>
      <vt:lpstr>Petrona Bold</vt:lpstr>
      <vt:lpstr>Inter</vt:lpstr>
      <vt:lpstr>Inter</vt:lpstr>
      <vt:lpstr>Inter</vt:lpstr>
      <vt:lpstr>Inter Medium</vt:lpstr>
      <vt:lpstr>Segoe Print</vt:lpstr>
      <vt:lpstr>Inter Medium</vt:lpstr>
      <vt:lpstr>Inter Medium</vt:lpstr>
      <vt:lpstr>Inter Bold</vt:lpstr>
      <vt:lpstr>Inter Bold</vt:lpstr>
      <vt:lpstr>Inter Bold</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Tanush.M.M</cp:lastModifiedBy>
  <cp:revision>5</cp:revision>
  <dcterms:created xsi:type="dcterms:W3CDTF">2024-10-05T10:37:00Z</dcterms:created>
  <dcterms:modified xsi:type="dcterms:W3CDTF">2024-10-05T10:43:48Z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888DE85F04234D969F6E1A21A6CD2612_13</vt:lpwstr>
  </property>
  <property fmtid="{D5CDD505-2E9C-101B-9397-08002B2CF9AE}" pid="3" name="KSOProductBuildVer">
    <vt:lpwstr>1033-12.2.0.18586</vt:lpwstr>
  </property>
</Properties>
</file>